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handoutMasterIdLst>
    <p:handoutMasterId r:id="rId62"/>
  </p:handoutMasterIdLst>
  <p:sldIdLst>
    <p:sldId id="305" r:id="rId3"/>
    <p:sldId id="306" r:id="rId4"/>
    <p:sldId id="307" r:id="rId5"/>
    <p:sldId id="308" r:id="rId6"/>
    <p:sldId id="259" r:id="rId7"/>
    <p:sldId id="322" r:id="rId8"/>
    <p:sldId id="260" r:id="rId9"/>
    <p:sldId id="323" r:id="rId10"/>
    <p:sldId id="324" r:id="rId11"/>
    <p:sldId id="325" r:id="rId12"/>
    <p:sldId id="326" r:id="rId13"/>
    <p:sldId id="327" r:id="rId14"/>
    <p:sldId id="328" r:id="rId15"/>
    <p:sldId id="329" r:id="rId16"/>
    <p:sldId id="330" r:id="rId17"/>
    <p:sldId id="331" r:id="rId18"/>
    <p:sldId id="333" r:id="rId19"/>
    <p:sldId id="335" r:id="rId20"/>
    <p:sldId id="337" r:id="rId21"/>
    <p:sldId id="338" r:id="rId22"/>
    <p:sldId id="341" r:id="rId23"/>
    <p:sldId id="351" r:id="rId24"/>
    <p:sldId id="356" r:id="rId25"/>
    <p:sldId id="357" r:id="rId26"/>
    <p:sldId id="358" r:id="rId27"/>
    <p:sldId id="359" r:id="rId28"/>
    <p:sldId id="360" r:id="rId29"/>
    <p:sldId id="361" r:id="rId30"/>
    <p:sldId id="350" r:id="rId31"/>
    <p:sldId id="362" r:id="rId32"/>
    <p:sldId id="342" r:id="rId33"/>
    <p:sldId id="343" r:id="rId34"/>
    <p:sldId id="344" r:id="rId35"/>
    <p:sldId id="345" r:id="rId36"/>
    <p:sldId id="352" r:id="rId37"/>
    <p:sldId id="353" r:id="rId38"/>
    <p:sldId id="346" r:id="rId39"/>
    <p:sldId id="355" r:id="rId40"/>
    <p:sldId id="347" r:id="rId41"/>
    <p:sldId id="348" r:id="rId42"/>
    <p:sldId id="349" r:id="rId43"/>
    <p:sldId id="354" r:id="rId44"/>
    <p:sldId id="364" r:id="rId45"/>
    <p:sldId id="365" r:id="rId46"/>
    <p:sldId id="339" r:id="rId47"/>
    <p:sldId id="340" r:id="rId48"/>
    <p:sldId id="363" r:id="rId49"/>
    <p:sldId id="366" r:id="rId50"/>
    <p:sldId id="370" r:id="rId51"/>
    <p:sldId id="367" r:id="rId52"/>
    <p:sldId id="371" r:id="rId53"/>
    <p:sldId id="368" r:id="rId54"/>
    <p:sldId id="369" r:id="rId55"/>
    <p:sldId id="336" r:id="rId56"/>
    <p:sldId id="372" r:id="rId57"/>
    <p:sldId id="334" r:id="rId58"/>
    <p:sldId id="373" r:id="rId59"/>
    <p:sldId id="374" r:id="rId60"/>
    <p:sldId id="375" r:id="rId61"/>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77" autoAdjust="0"/>
    <p:restoredTop sz="94662" autoAdjust="0"/>
  </p:normalViewPr>
  <p:slideViewPr>
    <p:cSldViewPr>
      <p:cViewPr varScale="1">
        <p:scale>
          <a:sx n="48" d="100"/>
          <a:sy n="48" d="100"/>
        </p:scale>
        <p:origin x="-96" y="-5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22A430C-51D8-471A-AF41-3D92BC0ACEA0}" type="datetimeFigureOut">
              <a:rPr lang="en-US" smtClean="0"/>
              <a:pPr/>
              <a:t>3/5/2021</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8AAA86AC-3F29-4BE2-B2BF-C7912CD98AEE}" type="slidenum">
              <a:rPr lang="en-US" smtClean="0"/>
              <a:pPr/>
              <a:t>‹#›</a:t>
            </a:fld>
            <a:endParaRPr lang="en-US"/>
          </a:p>
        </p:txBody>
      </p:sp>
    </p:spTree>
    <p:extLst>
      <p:ext uri="{BB962C8B-B14F-4D97-AF65-F5344CB8AC3E}">
        <p14:creationId xmlns:p14="http://schemas.microsoft.com/office/powerpoint/2010/main" val="29805097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2210D7-B6CB-4881-8B36-0B3DD5C69E7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824A9D-1823-4ECE-9227-2D2C18644ED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96030E-5CB0-4433-9D64-C0D29C88FE1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32210D7-B6CB-4881-8B36-0B3DD5C69E7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E684EDC-A521-47BE-9DDA-1394598BA34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8D2D12F-3ADD-466D-9747-39D42956BD8D}"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05639A7-3AD8-4C8A-BB51-FD97F9EF233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80180D9-8165-4147-9FBB-827F91480DC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F35B55C-C9AD-490F-9E2F-567F9542FD4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EBFE6AE-F631-430E-90ED-04CA6D41353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A50E3E-56B9-4B07-9AD7-59C9E93B9D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684EDC-A521-47BE-9DDA-1394598BA34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BB2903A-1185-49C6-926C-1053C22881F3}"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8824A9D-1823-4ECE-9227-2D2C18644ED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6030E-5CB0-4433-9D64-C0D29C88FE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D2D12F-3ADD-466D-9747-39D42956BD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5639A7-3AD8-4C8A-BB51-FD97F9EF233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80180D9-8165-4147-9FBB-827F91480DC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35B55C-C9AD-490F-9E2F-567F9542FD4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BFE6AE-F631-430E-90ED-04CA6D41353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A50E3E-56B9-4B07-9AD7-59C9E93B9D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B2903A-1185-49C6-926C-1053C22881F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4D37121-2407-40DC-888D-2C1B84671C9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4D37121-2407-40DC-888D-2C1B84671C9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143000" y="1066800"/>
            <a:ext cx="75438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solidFill>
                  <a:schemeClr val="tx1"/>
                </a:solidFill>
                <a:latin typeface="Times New Roman" pitchFamily="18" charset="0"/>
                <a:cs typeface="Times New Roman" pitchFamily="18" charset="0"/>
              </a:rPr>
              <a:t/>
            </a:r>
            <a:br>
              <a:rPr lang="en-US" sz="32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It is in the desert that we come away from the noise and the clamoring of other voices for our attention.</a:t>
            </a:r>
          </a:p>
          <a:p>
            <a:r>
              <a:rPr lang="en-US" i="1" dirty="0" smtClean="0">
                <a:latin typeface="Times New Roman" pitchFamily="18" charset="0"/>
                <a:cs typeface="Times New Roman" pitchFamily="18" charset="0"/>
              </a:rPr>
              <a:t>It is in the desert that we can be quiet and hear the voice of the Lord Jesus.</a:t>
            </a:r>
          </a:p>
          <a:p>
            <a:r>
              <a:rPr lang="en-US" i="1" dirty="0" smtClean="0">
                <a:latin typeface="Times New Roman" pitchFamily="18" charset="0"/>
                <a:cs typeface="Times New Roman" pitchFamily="18" charset="0"/>
              </a:rPr>
              <a:t>It is in the desert that we pray with listening hearts.</a:t>
            </a:r>
            <a:endParaRPr lang="en-US" i="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Many are too busy to come aside and choose to tell God that if He has something to say, He will need to follow them and talk to them as they are walking with the world doing the world’s bidding.</a:t>
            </a:r>
          </a:p>
          <a:p>
            <a:r>
              <a:rPr lang="en-US" i="1" dirty="0" smtClean="0">
                <a:latin typeface="Times New Roman" pitchFamily="18" charset="0"/>
                <a:cs typeface="Times New Roman" pitchFamily="18" charset="0"/>
              </a:rPr>
              <a:t>Many are told by </a:t>
            </a:r>
            <a:r>
              <a:rPr lang="en-US" i="1" dirty="0" err="1" smtClean="0">
                <a:latin typeface="Times New Roman" pitchFamily="18" charset="0"/>
                <a:cs typeface="Times New Roman" pitchFamily="18" charset="0"/>
              </a:rPr>
              <a:t>pulpiteers</a:t>
            </a:r>
            <a:r>
              <a:rPr lang="en-US" i="1" dirty="0" smtClean="0">
                <a:latin typeface="Times New Roman" pitchFamily="18" charset="0"/>
                <a:cs typeface="Times New Roman" pitchFamily="18" charset="0"/>
              </a:rPr>
              <a:t> that they are just fine.  Whatever they choose to do, their god will bless.</a:t>
            </a:r>
            <a:endParaRPr lang="en-US" i="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Do you want to hear the voice of the Lord Jesus?</a:t>
            </a:r>
          </a:p>
          <a:p>
            <a:r>
              <a:rPr lang="en-US" i="1" dirty="0" smtClean="0">
                <a:latin typeface="Times New Roman" pitchFamily="18" charset="0"/>
                <a:cs typeface="Times New Roman" pitchFamily="18" charset="0"/>
              </a:rPr>
              <a:t>Are you willing to walk in obedience – whatever the cost?</a:t>
            </a:r>
          </a:p>
          <a:p>
            <a:r>
              <a:rPr lang="en-US" i="1" dirty="0" smtClean="0">
                <a:latin typeface="Times New Roman" pitchFamily="18" charset="0"/>
                <a:cs typeface="Times New Roman" pitchFamily="18" charset="0"/>
              </a:rPr>
              <a:t>Are you willing to go all the way with the Lord Jesus and let Him direct your life?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Do you want to hear the voice of the Lord Jesus, the Good Shepherd?</a:t>
            </a:r>
          </a:p>
          <a:p>
            <a:r>
              <a:rPr lang="en-US" i="1" dirty="0" smtClean="0">
                <a:latin typeface="Times New Roman" pitchFamily="18" charset="0"/>
                <a:cs typeface="Times New Roman" pitchFamily="18" charset="0"/>
              </a:rPr>
              <a:t>Or do you want Him to tell you that you are okay doing whatever you want?</a:t>
            </a:r>
          </a:p>
          <a:p>
            <a:r>
              <a:rPr lang="en-US" i="1" dirty="0" smtClean="0">
                <a:latin typeface="Times New Roman" pitchFamily="18" charset="0"/>
                <a:cs typeface="Times New Roman" pitchFamily="18" charset="0"/>
              </a:rPr>
              <a:t>Are you willing to walk away from whatever the Lord demands of you?</a:t>
            </a:r>
            <a:endParaRPr lang="en-US" i="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Are you willing to go to the desert with</a:t>
            </a:r>
          </a:p>
          <a:p>
            <a:pPr lvl="1"/>
            <a:r>
              <a:rPr lang="en-US" i="1" dirty="0" smtClean="0">
                <a:latin typeface="Times New Roman" pitchFamily="18" charset="0"/>
                <a:cs typeface="Times New Roman" pitchFamily="18" charset="0"/>
              </a:rPr>
              <a:t>Joseph who was sold into slavery?</a:t>
            </a:r>
          </a:p>
          <a:p>
            <a:pPr lvl="1"/>
            <a:r>
              <a:rPr lang="en-US" i="1" dirty="0" smtClean="0">
                <a:latin typeface="Times New Roman" pitchFamily="18" charset="0"/>
                <a:cs typeface="Times New Roman" pitchFamily="18" charset="0"/>
              </a:rPr>
              <a:t>Moses, against whom the congregation stood?</a:t>
            </a:r>
          </a:p>
          <a:p>
            <a:pPr lvl="1"/>
            <a:r>
              <a:rPr lang="en-US" i="1" dirty="0" smtClean="0">
                <a:latin typeface="Times New Roman" pitchFamily="18" charset="0"/>
                <a:cs typeface="Times New Roman" pitchFamily="18" charset="0"/>
              </a:rPr>
              <a:t>John the Baptizer who was beheaded?</a:t>
            </a:r>
          </a:p>
          <a:p>
            <a:pPr lvl="1"/>
            <a:r>
              <a:rPr lang="en-US" i="1" dirty="0" smtClean="0">
                <a:latin typeface="Times New Roman" pitchFamily="18" charset="0"/>
                <a:cs typeface="Times New Roman" pitchFamily="18" charset="0"/>
              </a:rPr>
              <a:t>Paul, who suffered much for proclaiming the Gospel?</a:t>
            </a:r>
          </a:p>
          <a:p>
            <a:pPr lvl="1"/>
            <a:r>
              <a:rPr lang="en-US" i="1" dirty="0" smtClean="0">
                <a:latin typeface="Times New Roman" pitchFamily="18" charset="0"/>
                <a:cs typeface="Times New Roman" pitchFamily="18" charset="0"/>
              </a:rPr>
              <a:t>Jesus Christ, the only Begotten Son of God, who gave His life and shed His Blood on the Cross of Calvary for our sins?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Are you willing to be mocked for Jesus Christ?</a:t>
            </a:r>
          </a:p>
          <a:p>
            <a:r>
              <a:rPr lang="en-US" i="1" dirty="0" smtClean="0">
                <a:latin typeface="Times New Roman" pitchFamily="18" charset="0"/>
                <a:cs typeface="Times New Roman" pitchFamily="18" charset="0"/>
              </a:rPr>
              <a:t>Are you willing to be rejected for the Lord?</a:t>
            </a:r>
          </a:p>
          <a:p>
            <a:r>
              <a:rPr lang="en-US" i="1" dirty="0" smtClean="0">
                <a:latin typeface="Times New Roman" pitchFamily="18" charset="0"/>
                <a:cs typeface="Times New Roman" pitchFamily="18" charset="0"/>
              </a:rPr>
              <a:t>Are you willing to rejoice in suffering?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971800"/>
            <a:ext cx="8229600" cy="3154363"/>
          </a:xfrm>
        </p:spPr>
        <p:txBody>
          <a:bodyPr/>
          <a:lstStyle/>
          <a:p>
            <a:r>
              <a:rPr lang="en-US" i="1" dirty="0" smtClean="0">
                <a:latin typeface="Times New Roman" pitchFamily="18" charset="0"/>
                <a:cs typeface="Times New Roman" pitchFamily="18" charset="0"/>
              </a:rPr>
              <a:t>Do you want to know the Lord</a:t>
            </a:r>
          </a:p>
          <a:p>
            <a:pPr lvl="1"/>
            <a:r>
              <a:rPr lang="en-US" i="1" dirty="0" smtClean="0">
                <a:latin typeface="Times New Roman" pitchFamily="18" charset="0"/>
                <a:cs typeface="Times New Roman" pitchFamily="18" charset="0"/>
              </a:rPr>
              <a:t>Even if it is in the fellowship of His sufferings?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Trials do come</a:t>
            </a:r>
          </a:p>
          <a:p>
            <a:r>
              <a:rPr lang="en-US" i="1" dirty="0" smtClean="0">
                <a:latin typeface="Times New Roman" pitchFamily="18" charset="0"/>
                <a:cs typeface="Times New Roman" pitchFamily="18" charset="0"/>
              </a:rPr>
              <a:t>Temptations do come</a:t>
            </a:r>
          </a:p>
          <a:p>
            <a:endParaRPr lang="en-US" i="1" dirty="0" smtClean="0">
              <a:latin typeface="Times New Roman" pitchFamily="18" charset="0"/>
              <a:cs typeface="Times New Roman" pitchFamily="18" charset="0"/>
            </a:endParaRPr>
          </a:p>
          <a:p>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What is the Lord trying to teach you</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smtClean="0">
                <a:latin typeface="Times New Roman" pitchFamily="18" charset="0"/>
                <a:cs typeface="Times New Roman" pitchFamily="18" charset="0"/>
              </a:rPr>
              <a:t>Philippian 3:8-11</a:t>
            </a:r>
            <a:endParaRPr lang="en-US"/>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Yea doubtless, and I count all things [but] loss for the </a:t>
            </a:r>
            <a:r>
              <a:rPr lang="en-US" sz="2400" i="1" dirty="0" err="1" smtClean="0">
                <a:latin typeface="Times New Roman" pitchFamily="18" charset="0"/>
                <a:cs typeface="Times New Roman" pitchFamily="18" charset="0"/>
              </a:rPr>
              <a:t>excellency</a:t>
            </a:r>
            <a:r>
              <a:rPr lang="en-US" sz="2400" i="1" dirty="0" smtClean="0">
                <a:latin typeface="Times New Roman" pitchFamily="18" charset="0"/>
                <a:cs typeface="Times New Roman" pitchFamily="18" charset="0"/>
              </a:rPr>
              <a:t> of the knowledge of Christ Jesus my Lord: for whom I have suffered the loss of all things, and do count them [but] dung, that I may win Christ, </a:t>
            </a:r>
          </a:p>
          <a:p>
            <a:r>
              <a:rPr lang="en-US" sz="2400" i="1" dirty="0" err="1" smtClean="0">
                <a:latin typeface="Times New Roman" pitchFamily="18" charset="0"/>
                <a:cs typeface="Times New Roman" pitchFamily="18" charset="0"/>
              </a:rPr>
              <a:t>Php</a:t>
            </a:r>
            <a:r>
              <a:rPr lang="en-US" sz="2400" i="1" dirty="0" smtClean="0">
                <a:latin typeface="Times New Roman" pitchFamily="18" charset="0"/>
                <a:cs typeface="Times New Roman" pitchFamily="18" charset="0"/>
              </a:rPr>
              <a:t> 3:9  And be found in him, not having mine own righteousness, which is of the law, but that which is through the faith of Christ, the righteousness which is of God by faith: </a:t>
            </a:r>
          </a:p>
          <a:p>
            <a:r>
              <a:rPr lang="en-US" sz="2400" i="1" dirty="0" err="1" smtClean="0">
                <a:latin typeface="Times New Roman" pitchFamily="18" charset="0"/>
                <a:cs typeface="Times New Roman" pitchFamily="18" charset="0"/>
              </a:rPr>
              <a:t>Php</a:t>
            </a:r>
            <a:r>
              <a:rPr lang="en-US" sz="2400" i="1" dirty="0" smtClean="0">
                <a:latin typeface="Times New Roman" pitchFamily="18" charset="0"/>
                <a:cs typeface="Times New Roman" pitchFamily="18" charset="0"/>
              </a:rPr>
              <a:t> 3:10  That I may know him, and the power of his resurrection, and the fellowship of his sufferings, being made conformable unto his death; </a:t>
            </a:r>
          </a:p>
          <a:p>
            <a:r>
              <a:rPr lang="en-US" sz="2400" i="1" dirty="0" err="1" smtClean="0">
                <a:latin typeface="Times New Roman" pitchFamily="18" charset="0"/>
                <a:cs typeface="Times New Roman" pitchFamily="18" charset="0"/>
              </a:rPr>
              <a:t>Php</a:t>
            </a:r>
            <a:r>
              <a:rPr lang="en-US" sz="2400" i="1" dirty="0" smtClean="0">
                <a:latin typeface="Times New Roman" pitchFamily="18" charset="0"/>
                <a:cs typeface="Times New Roman" pitchFamily="18" charset="0"/>
              </a:rPr>
              <a:t> 3:11  If by any means I might attain unto the resurrection of the dead.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Suffering</a:t>
            </a:r>
            <a:endParaRPr lang="en-US" dirty="0"/>
          </a:p>
        </p:txBody>
      </p:sp>
      <p:sp>
        <p:nvSpPr>
          <p:cNvPr id="3" name="Content Placeholder 2"/>
          <p:cNvSpPr>
            <a:spLocks noGrp="1"/>
          </p:cNvSpPr>
          <p:nvPr>
            <p:ph idx="1"/>
          </p:nvPr>
        </p:nvSpPr>
        <p:spPr>
          <a:xfrm>
            <a:off x="457200" y="2743200"/>
            <a:ext cx="8229600" cy="3382963"/>
          </a:xfrm>
        </p:spPr>
        <p:txBody>
          <a:bodyPr/>
          <a:lstStyle/>
          <a:p>
            <a:r>
              <a:rPr lang="en-US" sz="4000" i="1" dirty="0" smtClean="0">
                <a:latin typeface="Times New Roman" pitchFamily="18" charset="0"/>
                <a:cs typeface="Times New Roman" pitchFamily="18" charset="0"/>
              </a:rPr>
              <a:t>The Christian, the one who knows Jesus Christ as Lord and Savior,    will be tempted and tried in the fire</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000" i="1" dirty="0" smtClean="0">
                <a:latin typeface="Times New Roman" pitchFamily="18" charset="0"/>
                <a:cs typeface="Times New Roman" pitchFamily="18" charset="0"/>
              </a:rPr>
              <a:t>The Rev. Dr. Mrs.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I Corinthians 15.19</a:t>
            </a:r>
          </a:p>
          <a:p>
            <a:pPr lvl="1"/>
            <a:r>
              <a:rPr lang="en-US" i="1" dirty="0" smtClean="0">
                <a:latin typeface="Times New Roman" pitchFamily="18" charset="0"/>
                <a:cs typeface="Times New Roman" pitchFamily="18" charset="0"/>
              </a:rPr>
              <a:t>The disciple of Jesus Christ will suffer</a:t>
            </a:r>
          </a:p>
          <a:p>
            <a:pPr lvl="1"/>
            <a:r>
              <a:rPr lang="en-US" i="1" dirty="0" smtClean="0">
                <a:latin typeface="Times New Roman" pitchFamily="18" charset="0"/>
                <a:cs typeface="Times New Roman" pitchFamily="18" charset="0"/>
              </a:rPr>
              <a:t>Phil 3.1-11</a:t>
            </a:r>
          </a:p>
          <a:p>
            <a:r>
              <a:rPr lang="en-US" sz="2000" i="1" dirty="0" smtClean="0">
                <a:latin typeface="Times New Roman" pitchFamily="18" charset="0"/>
                <a:cs typeface="Times New Roman" pitchFamily="18" charset="0"/>
              </a:rPr>
              <a:t>1Co 15:30  And why stand we in jeopardy every hour? </a:t>
            </a:r>
          </a:p>
          <a:p>
            <a:r>
              <a:rPr lang="en-US" sz="2000" i="1" dirty="0" smtClean="0">
                <a:latin typeface="Times New Roman" pitchFamily="18" charset="0"/>
                <a:cs typeface="Times New Roman" pitchFamily="18" charset="0"/>
              </a:rPr>
              <a:t>1Co 15:31  I protest by your rejoicing which I have in Christ Jesus our Lord, I die daily. </a:t>
            </a:r>
          </a:p>
          <a:p>
            <a:r>
              <a:rPr lang="en-US" sz="2000" i="1" dirty="0" smtClean="0">
                <a:latin typeface="Times New Roman" pitchFamily="18" charset="0"/>
                <a:cs typeface="Times New Roman" pitchFamily="18" charset="0"/>
              </a:rPr>
              <a:t>Paul’s chooses to suffer daily.  We choose to live in prosperity</a:t>
            </a:r>
          </a:p>
          <a:p>
            <a:r>
              <a:rPr lang="en-US" sz="2000" i="1" dirty="0" smtClean="0">
                <a:latin typeface="Times New Roman" pitchFamily="18" charset="0"/>
                <a:cs typeface="Times New Roman" pitchFamily="18" charset="0"/>
              </a:rPr>
              <a:t>Suffering is a gift as is faith (Philippians 1.29)</a:t>
            </a:r>
          </a:p>
          <a:p>
            <a:r>
              <a:rPr lang="en-US" sz="2000" i="1" dirty="0" smtClean="0">
                <a:latin typeface="Times New Roman" pitchFamily="18" charset="0"/>
                <a:cs typeface="Times New Roman" pitchFamily="18" charset="0"/>
              </a:rPr>
              <a:t>II </a:t>
            </a:r>
            <a:r>
              <a:rPr lang="en-US" sz="2000" i="1" dirty="0" err="1" smtClean="0">
                <a:latin typeface="Times New Roman" pitchFamily="18" charset="0"/>
                <a:cs typeface="Times New Roman" pitchFamily="18" charset="0"/>
              </a:rPr>
              <a:t>Cor</a:t>
            </a:r>
            <a:r>
              <a:rPr lang="en-US" sz="2000" i="1" dirty="0" smtClean="0">
                <a:latin typeface="Times New Roman" pitchFamily="18" charset="0"/>
                <a:cs typeface="Times New Roman" pitchFamily="18" charset="0"/>
              </a:rPr>
              <a:t> 1.5</a:t>
            </a:r>
          </a:p>
          <a:p>
            <a:r>
              <a:rPr lang="en-US" sz="2000" i="1" dirty="0" smtClean="0">
                <a:latin typeface="Times New Roman" pitchFamily="18" charset="0"/>
                <a:cs typeface="Times New Roman" pitchFamily="18" charset="0"/>
              </a:rPr>
              <a:t>I </a:t>
            </a:r>
            <a:r>
              <a:rPr lang="en-US" sz="2000" i="1" dirty="0" err="1" smtClean="0">
                <a:latin typeface="Times New Roman" pitchFamily="18" charset="0"/>
                <a:cs typeface="Times New Roman" pitchFamily="18" charset="0"/>
              </a:rPr>
              <a:t>Cor</a:t>
            </a:r>
            <a:r>
              <a:rPr lang="en-US" sz="2000" i="1" dirty="0" smtClean="0">
                <a:latin typeface="Times New Roman" pitchFamily="18" charset="0"/>
                <a:cs typeface="Times New Roman" pitchFamily="18" charset="0"/>
              </a:rPr>
              <a:t> 4.10-13</a:t>
            </a:r>
          </a:p>
          <a:p>
            <a:r>
              <a:rPr lang="en-US" sz="2000" i="1" dirty="0" smtClean="0">
                <a:latin typeface="Times New Roman" pitchFamily="18" charset="0"/>
                <a:cs typeface="Times New Roman" pitchFamily="18" charset="0"/>
              </a:rPr>
              <a:t>Acts 9.15-16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15:19</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If in this life only we have hope in Christ, we are of all men most miserable.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sz="3600" i="1" dirty="0" smtClean="0">
                <a:effectLst>
                  <a:outerShdw blurRad="38100" dist="38100" dir="2700000" algn="tl">
                    <a:srgbClr val="000000">
                      <a:alpha val="43137"/>
                    </a:srgbClr>
                  </a:outerShdw>
                </a:effectLst>
                <a:latin typeface="Times New Roman" pitchFamily="18" charset="0"/>
                <a:cs typeface="Times New Roman" pitchFamily="18" charset="0"/>
              </a:rPr>
              <a:t>The disciple of Jesus Christ will suffer</a:t>
            </a:r>
            <a:endParaRPr lang="en-US"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905000"/>
            <a:ext cx="8229600" cy="4221163"/>
          </a:xfrm>
        </p:spPr>
        <p:txBody>
          <a:bodyPr/>
          <a:lstStyle/>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The churches** today have strayed far from the Church for which Jesus Christ died.</a:t>
            </a:r>
          </a:p>
          <a:p>
            <a:endParaRPr lang="en-US" i="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Paul teaches us about suffering in Philippians 1.29 to which he is called :</a:t>
            </a:r>
          </a:p>
          <a:p>
            <a:pPr lvl="1"/>
            <a:r>
              <a:rPr lang="en-US" i="1" dirty="0" smtClean="0">
                <a:latin typeface="Times New Roman" pitchFamily="18" charset="0"/>
                <a:cs typeface="Times New Roman" pitchFamily="18" charset="0"/>
              </a:rPr>
              <a:t>For unto you it is given in the behalf of Christ, not only to believe on him, but also to suffer for his sake;</a:t>
            </a:r>
            <a:endParaRPr lang="en-US" i="1"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Information Oversight</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Interesting how religions of the world are now using the terms that are in the Holy Bible regarding the name of the place of worship.</a:t>
            </a:r>
          </a:p>
          <a:p>
            <a:r>
              <a:rPr lang="en-US" sz="2800" dirty="0" smtClean="0">
                <a:latin typeface="Times New Roman" pitchFamily="18" charset="0"/>
                <a:cs typeface="Times New Roman" pitchFamily="18" charset="0"/>
              </a:rPr>
              <a:t>Interesting how religions of the world are now using the terms that are in the Holy Bible regarding the name of the person proclaiming the Good News of Jesus Christ.</a:t>
            </a:r>
          </a:p>
          <a:p>
            <a:r>
              <a:rPr lang="en-US" sz="2800" dirty="0" smtClean="0">
                <a:latin typeface="Times New Roman" pitchFamily="18" charset="0"/>
                <a:cs typeface="Times New Roman" pitchFamily="18" charset="0"/>
              </a:rPr>
              <a:t>Interesting that those who say they are Christians have not taken notice.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i="1" dirty="0" smtClean="0">
                <a:effectLst>
                  <a:outerShdw blurRad="38100" dist="38100" dir="2700000" algn="tl">
                    <a:srgbClr val="000000">
                      <a:alpha val="43137"/>
                    </a:srgbClr>
                  </a:outerShdw>
                </a:effectLst>
                <a:latin typeface="Times New Roman" pitchFamily="18" charset="0"/>
                <a:cs typeface="Times New Roman" pitchFamily="18" charset="0"/>
              </a:rPr>
              <a:t>Beware!</a:t>
            </a:r>
            <a:endParaRPr lang="en-US" sz="6000"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Read the yellow pages under “Church.”</a:t>
            </a:r>
          </a:p>
          <a:p>
            <a:r>
              <a:rPr lang="en-US" dirty="0" smtClean="0">
                <a:latin typeface="Times New Roman" pitchFamily="18" charset="0"/>
                <a:cs typeface="Times New Roman" pitchFamily="18" charset="0"/>
              </a:rPr>
              <a:t>Read the news regarding other religions’ usage of Preacher instead of their term they have had for centuries.</a:t>
            </a:r>
          </a:p>
          <a:p>
            <a:r>
              <a:rPr lang="en-US" dirty="0" smtClean="0">
                <a:latin typeface="Times New Roman" pitchFamily="18" charset="0"/>
                <a:cs typeface="Times New Roman" pitchFamily="18" charset="0"/>
              </a:rPr>
              <a:t>I wonder . . . Is this not one of the many subtle ways of causing those who are not grounded in the Word of the Lord Jesus Christ to think – oh, they go to church, they preach – must be just like us.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i="1" dirty="0" smtClean="0">
                <a:effectLst>
                  <a:outerShdw blurRad="38100" dist="38100" dir="2700000" algn="tl">
                    <a:srgbClr val="000000">
                      <a:alpha val="43137"/>
                    </a:srgbClr>
                  </a:outerShdw>
                </a:effectLst>
                <a:latin typeface="Times New Roman" pitchFamily="18" charset="0"/>
                <a:cs typeface="Times New Roman" pitchFamily="18" charset="0"/>
              </a:rPr>
              <a:t>Beware!</a:t>
            </a:r>
            <a:endParaRPr lang="en-US" sz="6000"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Of course – there is no or little understanding that Jesus Christ of Nazareth (yes, not another place) is the One to whom all glory and honor is due.  </a:t>
            </a:r>
          </a:p>
          <a:p>
            <a:r>
              <a:rPr lang="en-US" dirty="0" smtClean="0">
                <a:latin typeface="Times New Roman" pitchFamily="18" charset="0"/>
                <a:cs typeface="Times New Roman" pitchFamily="18" charset="0"/>
              </a:rPr>
              <a:t>There is no or little understanding that Jesus Christ of Nazareth (not an angel) is the One of whom we proclaim (preach) – </a:t>
            </a:r>
            <a:r>
              <a:rPr lang="en-US" i="1" dirty="0" smtClean="0">
                <a:latin typeface="Times New Roman" pitchFamily="18" charset="0"/>
                <a:cs typeface="Times New Roman" pitchFamily="18" charset="0"/>
              </a:rPr>
              <a:t>“This is the way, walk ye in it. .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i="1" dirty="0" smtClean="0">
                <a:latin typeface="Times New Roman" pitchFamily="18" charset="0"/>
                <a:cs typeface="Times New Roman" pitchFamily="18" charset="0"/>
              </a:rPr>
              <a:t>Isaiah 30:18-21</a:t>
            </a:r>
            <a:endParaRPr lang="en-US" dirty="0"/>
          </a:p>
        </p:txBody>
      </p:sp>
      <p:sp>
        <p:nvSpPr>
          <p:cNvPr id="3" name="Content Placeholder 2"/>
          <p:cNvSpPr>
            <a:spLocks noGrp="1"/>
          </p:cNvSpPr>
          <p:nvPr>
            <p:ph idx="1"/>
          </p:nvPr>
        </p:nvSpPr>
        <p:spPr>
          <a:xfrm>
            <a:off x="457200" y="1371600"/>
            <a:ext cx="8229600" cy="5029200"/>
          </a:xfrm>
        </p:spPr>
        <p:txBody>
          <a:bodyPr/>
          <a:lstStyle/>
          <a:p>
            <a:r>
              <a:rPr lang="en-US" sz="2400" i="1" dirty="0" smtClean="0">
                <a:latin typeface="Times New Roman" pitchFamily="18" charset="0"/>
                <a:cs typeface="Times New Roman" pitchFamily="18" charset="0"/>
              </a:rPr>
              <a:t>And therefore will the LORD wait, that he may be gracious unto you, and therefore will he be exalted, that he may have mercy upon you: for the LORD [is] a God of judgment: blessed [are] all they that wait for him. </a:t>
            </a:r>
          </a:p>
          <a:p>
            <a:r>
              <a:rPr lang="en-US" sz="2400" i="1" dirty="0" smtClean="0">
                <a:latin typeface="Times New Roman" pitchFamily="18" charset="0"/>
                <a:cs typeface="Times New Roman" pitchFamily="18" charset="0"/>
              </a:rPr>
              <a:t>For the people shall dwell in Zion at Jerusalem: thou </a:t>
            </a:r>
            <a:r>
              <a:rPr lang="en-US" sz="2400" i="1" dirty="0" err="1" smtClean="0">
                <a:latin typeface="Times New Roman" pitchFamily="18" charset="0"/>
                <a:cs typeface="Times New Roman" pitchFamily="18" charset="0"/>
              </a:rPr>
              <a:t>shalt</a:t>
            </a:r>
            <a:r>
              <a:rPr lang="en-US" sz="2400" i="1" dirty="0" smtClean="0">
                <a:latin typeface="Times New Roman" pitchFamily="18" charset="0"/>
                <a:cs typeface="Times New Roman" pitchFamily="18" charset="0"/>
              </a:rPr>
              <a:t> weep no more: he will be very gracious unto thee at the voice of thy cry; when he shall hear it, he will answer thee. </a:t>
            </a:r>
          </a:p>
          <a:p>
            <a:r>
              <a:rPr lang="en-US" sz="2400" i="1" dirty="0" smtClean="0">
                <a:latin typeface="Times New Roman" pitchFamily="18" charset="0"/>
                <a:cs typeface="Times New Roman" pitchFamily="18" charset="0"/>
              </a:rPr>
              <a:t>And [though] the Lord give you the bread of adversity, and the water of affliction, yet shall not thy teachers be removed into a corner any more, but </a:t>
            </a:r>
            <a:r>
              <a:rPr lang="en-US" sz="2400" i="1" dirty="0" err="1" smtClean="0">
                <a:latin typeface="Times New Roman" pitchFamily="18" charset="0"/>
                <a:cs typeface="Times New Roman" pitchFamily="18" charset="0"/>
              </a:rPr>
              <a:t>thine</a:t>
            </a:r>
            <a:r>
              <a:rPr lang="en-US" sz="2400" i="1" dirty="0" smtClean="0">
                <a:latin typeface="Times New Roman" pitchFamily="18" charset="0"/>
                <a:cs typeface="Times New Roman" pitchFamily="18" charset="0"/>
              </a:rPr>
              <a:t> eyes shall see thy teachers: </a:t>
            </a:r>
          </a:p>
          <a:p>
            <a:r>
              <a:rPr lang="en-US" sz="2400" i="1" dirty="0" smtClean="0">
                <a:latin typeface="Times New Roman" pitchFamily="18" charset="0"/>
                <a:cs typeface="Times New Roman" pitchFamily="18" charset="0"/>
              </a:rPr>
              <a:t>And </a:t>
            </a:r>
            <a:r>
              <a:rPr lang="en-US" sz="2400" i="1" dirty="0" err="1" smtClean="0">
                <a:latin typeface="Times New Roman" pitchFamily="18" charset="0"/>
                <a:cs typeface="Times New Roman" pitchFamily="18" charset="0"/>
              </a:rPr>
              <a:t>thine</a:t>
            </a:r>
            <a:r>
              <a:rPr lang="en-US" sz="2400" i="1" dirty="0" smtClean="0">
                <a:latin typeface="Times New Roman" pitchFamily="18" charset="0"/>
                <a:cs typeface="Times New Roman" pitchFamily="18" charset="0"/>
              </a:rPr>
              <a:t> ears shall hear a word behind thee, saying, This [is] the way, walk ye in it, when ye turn to the right hand, and when ye turn to the left.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Glory of the Lord Jesus Christ</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Behold, the name of the LORD cometh from far, burning [with] his anger, and the burden [thereof is] heavy: his lips are full of indignation, and his tongue as a devouring fire: </a:t>
            </a:r>
          </a:p>
          <a:p>
            <a:r>
              <a:rPr lang="en-US" sz="2400" i="1" dirty="0" smtClean="0">
                <a:latin typeface="Times New Roman" pitchFamily="18" charset="0"/>
                <a:cs typeface="Times New Roman" pitchFamily="18" charset="0"/>
              </a:rPr>
              <a:t>And his breath, as an overflowing stream, shall reach to the midst of the neck, to sift the nations with the sieve of vanity: and [there shall be] a bridle in the jaws of the people, causing [them] to err. </a:t>
            </a:r>
          </a:p>
          <a:p>
            <a:r>
              <a:rPr lang="en-US" sz="2400" i="1" dirty="0" smtClean="0">
                <a:latin typeface="Times New Roman" pitchFamily="18" charset="0"/>
                <a:cs typeface="Times New Roman" pitchFamily="18" charset="0"/>
              </a:rPr>
              <a:t>Ye shall have a song, as in the night [when] a holy solemnity is kept; and gladness of heart, as when one </a:t>
            </a:r>
            <a:r>
              <a:rPr lang="en-US" sz="2400" i="1" dirty="0" err="1" smtClean="0">
                <a:latin typeface="Times New Roman" pitchFamily="18" charset="0"/>
                <a:cs typeface="Times New Roman" pitchFamily="18" charset="0"/>
              </a:rPr>
              <a:t>goeth</a:t>
            </a:r>
            <a:r>
              <a:rPr lang="en-US" sz="2400" i="1" dirty="0" smtClean="0">
                <a:latin typeface="Times New Roman" pitchFamily="18" charset="0"/>
                <a:cs typeface="Times New Roman" pitchFamily="18" charset="0"/>
              </a:rPr>
              <a:t> with a pipe to come into the mountain of the LORD, to the mighty One of Israel.                                                    - continued to next slide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The Glory of the Lord Jesus Christ cont.</a:t>
            </a:r>
            <a:endParaRPr lang="en-US" sz="3600" dirty="0"/>
          </a:p>
        </p:txBody>
      </p:sp>
      <p:sp>
        <p:nvSpPr>
          <p:cNvPr id="3" name="Content Placeholder 2"/>
          <p:cNvSpPr>
            <a:spLocks noGrp="1"/>
          </p:cNvSpPr>
          <p:nvPr>
            <p:ph idx="1"/>
          </p:nvPr>
        </p:nvSpPr>
        <p:spPr>
          <a:xfrm>
            <a:off x="457200" y="1371600"/>
            <a:ext cx="8229600" cy="5029200"/>
          </a:xfrm>
        </p:spPr>
        <p:txBody>
          <a:bodyPr/>
          <a:lstStyle/>
          <a:p>
            <a:r>
              <a:rPr lang="en-US" sz="2400" i="1" dirty="0" smtClean="0">
                <a:latin typeface="Times New Roman" pitchFamily="18" charset="0"/>
                <a:cs typeface="Times New Roman" pitchFamily="18" charset="0"/>
              </a:rPr>
              <a:t>And the LORD shall cause his glorious voice to be heard, and shall </a:t>
            </a:r>
            <a:r>
              <a:rPr lang="en-US" sz="2400" i="1" dirty="0" err="1" smtClean="0">
                <a:latin typeface="Times New Roman" pitchFamily="18" charset="0"/>
                <a:cs typeface="Times New Roman" pitchFamily="18" charset="0"/>
              </a:rPr>
              <a:t>shew</a:t>
            </a:r>
            <a:r>
              <a:rPr lang="en-US" sz="2400" i="1" dirty="0" smtClean="0">
                <a:latin typeface="Times New Roman" pitchFamily="18" charset="0"/>
                <a:cs typeface="Times New Roman" pitchFamily="18" charset="0"/>
              </a:rPr>
              <a:t> the lighting down of his arm, with the indignation of [his] anger, and [with] the flame of a devouring fire, [with] scattering, and tempest, and hailstones. </a:t>
            </a:r>
          </a:p>
          <a:p>
            <a:r>
              <a:rPr lang="en-US" sz="2400" i="1" dirty="0" smtClean="0">
                <a:latin typeface="Times New Roman" pitchFamily="18" charset="0"/>
                <a:cs typeface="Times New Roman" pitchFamily="18" charset="0"/>
              </a:rPr>
              <a:t>For through the voice of the LORD shall the Assyrian be beaten down, [which] smote with a rod. </a:t>
            </a:r>
          </a:p>
          <a:p>
            <a:r>
              <a:rPr lang="en-US" sz="2400" i="1" dirty="0" smtClean="0">
                <a:latin typeface="Times New Roman" pitchFamily="18" charset="0"/>
                <a:cs typeface="Times New Roman" pitchFamily="18" charset="0"/>
              </a:rPr>
              <a:t>And [in] every place where the grounded staff shall pass, which the LORD shall lay upon him, [it] shall be with </a:t>
            </a:r>
            <a:r>
              <a:rPr lang="en-US" sz="2400" i="1" dirty="0" err="1" smtClean="0">
                <a:latin typeface="Times New Roman" pitchFamily="18" charset="0"/>
                <a:cs typeface="Times New Roman" pitchFamily="18" charset="0"/>
              </a:rPr>
              <a:t>tabrets</a:t>
            </a:r>
            <a:r>
              <a:rPr lang="en-US" sz="2400" i="1" dirty="0" smtClean="0">
                <a:latin typeface="Times New Roman" pitchFamily="18" charset="0"/>
                <a:cs typeface="Times New Roman" pitchFamily="18" charset="0"/>
              </a:rPr>
              <a:t> and harps: and in battles of shaking will he fight with it. </a:t>
            </a:r>
          </a:p>
          <a:p>
            <a:r>
              <a:rPr lang="en-US" sz="2400" i="1" dirty="0" smtClean="0">
                <a:latin typeface="Times New Roman" pitchFamily="18" charset="0"/>
                <a:cs typeface="Times New Roman" pitchFamily="18" charset="0"/>
              </a:rPr>
              <a:t>For </a:t>
            </a:r>
            <a:r>
              <a:rPr lang="en-US" sz="2400" i="1" dirty="0" err="1" smtClean="0">
                <a:latin typeface="Times New Roman" pitchFamily="18" charset="0"/>
                <a:cs typeface="Times New Roman" pitchFamily="18" charset="0"/>
              </a:rPr>
              <a:t>Tophet</a:t>
            </a:r>
            <a:r>
              <a:rPr lang="en-US" sz="2400" i="1" dirty="0" smtClean="0">
                <a:latin typeface="Times New Roman" pitchFamily="18" charset="0"/>
                <a:cs typeface="Times New Roman" pitchFamily="18" charset="0"/>
              </a:rPr>
              <a:t> [is] ordained of old; yea, for the king it is prepared; he hath made [it] deep [and] large: the pile thereof [is] fire and much wood; the breath of the LORD, like a stream of brimstone, doth kindle it.      </a:t>
            </a:r>
            <a:r>
              <a:rPr lang="en-US" sz="1800" i="1" dirty="0" smtClean="0">
                <a:latin typeface="Times New Roman" pitchFamily="18" charset="0"/>
                <a:cs typeface="Times New Roman" pitchFamily="18" charset="0"/>
              </a:rPr>
              <a:t>Isaiah 30.27-33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Suffering – Will You Choose Jesus?</a:t>
            </a:r>
            <a:endParaRPr lang="en-US" dirty="0"/>
          </a:p>
        </p:txBody>
      </p:sp>
      <p:sp>
        <p:nvSpPr>
          <p:cNvPr id="3" name="Content Placeholder 2"/>
          <p:cNvSpPr>
            <a:spLocks noGrp="1"/>
          </p:cNvSpPr>
          <p:nvPr>
            <p:ph idx="1"/>
          </p:nvPr>
        </p:nvSpPr>
        <p:spPr/>
        <p:txBody>
          <a:bodyPr/>
          <a:lstStyle/>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The churches today choose to teach “their” followers to choose prosperity.</a:t>
            </a:r>
          </a:p>
          <a:p>
            <a:endParaRPr lang="en-US" sz="1000" i="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The Church for which Jesus Christ died is taught to choose the gift of suffering for Jesus Christ, the only Begotten Son of God – who is one with the Father.</a:t>
            </a:r>
          </a:p>
          <a:p>
            <a:endParaRPr lang="en-US" sz="1000" i="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However, when a gift is offered, one must choose whether to receive the gift.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Words from an old Hymn</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a:xfrm>
            <a:off x="2209800" y="2438400"/>
            <a:ext cx="6477000" cy="3687763"/>
          </a:xfrm>
        </p:spPr>
        <p:txBody>
          <a:bodyPr/>
          <a:lstStyle/>
          <a:p>
            <a:pPr>
              <a:buNone/>
            </a:pP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It will be worth it all</a:t>
            </a:r>
          </a:p>
          <a:p>
            <a:pPr>
              <a:buNone/>
            </a:pP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When we see Jesus.</a:t>
            </a:r>
          </a:p>
          <a:p>
            <a:pPr>
              <a:buNone/>
            </a:pP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One look at His dear face</a:t>
            </a:r>
          </a:p>
          <a:p>
            <a:pPr>
              <a:buNone/>
            </a:pP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All sorrow will erase,</a:t>
            </a:r>
          </a:p>
          <a:p>
            <a:pPr>
              <a:buNone/>
            </a:pP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So bravely run the race.</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Philippians 3:1-11</a:t>
            </a:r>
            <a:endParaRPr lang="en-US" dirty="0"/>
          </a:p>
        </p:txBody>
      </p:sp>
      <p:sp>
        <p:nvSpPr>
          <p:cNvPr id="3" name="Content Placeholder 2"/>
          <p:cNvSpPr>
            <a:spLocks noGrp="1"/>
          </p:cNvSpPr>
          <p:nvPr>
            <p:ph idx="1"/>
          </p:nvPr>
        </p:nvSpPr>
        <p:spPr>
          <a:xfrm>
            <a:off x="457200" y="1600200"/>
            <a:ext cx="8229600" cy="4724400"/>
          </a:xfrm>
        </p:spPr>
        <p:txBody>
          <a:bodyPr/>
          <a:lstStyle/>
          <a:p>
            <a:pPr>
              <a:lnSpc>
                <a:spcPct val="90000"/>
              </a:lnSpc>
            </a:pPr>
            <a:r>
              <a:rPr lang="en-US" sz="2800" i="1" dirty="0" smtClean="0">
                <a:latin typeface="Times New Roman" pitchFamily="18" charset="0"/>
                <a:cs typeface="Times New Roman" pitchFamily="18" charset="0"/>
              </a:rPr>
              <a:t>Finally, my brethren, rejoice in the Lord. To write the same things to you, to me indeed [is] not grievous, but for you [it is] safe. </a:t>
            </a:r>
          </a:p>
          <a:p>
            <a:pPr>
              <a:lnSpc>
                <a:spcPct val="90000"/>
              </a:lnSpc>
            </a:pPr>
            <a:r>
              <a:rPr lang="en-US" sz="2800" i="1" dirty="0" smtClean="0">
                <a:latin typeface="Times New Roman" pitchFamily="18" charset="0"/>
                <a:cs typeface="Times New Roman" pitchFamily="18" charset="0"/>
              </a:rPr>
              <a:t>Beware of dogs, beware of evil workers, beware of the concision. </a:t>
            </a:r>
          </a:p>
          <a:p>
            <a:pPr>
              <a:lnSpc>
                <a:spcPct val="90000"/>
              </a:lnSpc>
            </a:pPr>
            <a:r>
              <a:rPr lang="en-US" sz="2800" i="1" dirty="0" smtClean="0">
                <a:latin typeface="Times New Roman" pitchFamily="18" charset="0"/>
                <a:cs typeface="Times New Roman" pitchFamily="18" charset="0"/>
              </a:rPr>
              <a:t>For we are the circumcision, which worship God in the spirit, and rejoice in Christ Jesus, and have no confidence in the flesh. </a:t>
            </a:r>
          </a:p>
          <a:p>
            <a:pPr>
              <a:lnSpc>
                <a:spcPct val="90000"/>
              </a:lnSpc>
            </a:pPr>
            <a:r>
              <a:rPr lang="en-US" sz="2800" i="1" dirty="0" smtClean="0">
                <a:latin typeface="Times New Roman" pitchFamily="18" charset="0"/>
                <a:cs typeface="Times New Roman" pitchFamily="18" charset="0"/>
              </a:rPr>
              <a:t>Though I might also have confidence in the flesh. If any other man </a:t>
            </a:r>
            <a:r>
              <a:rPr lang="en-US" sz="2800" i="1" dirty="0" err="1" smtClean="0">
                <a:latin typeface="Times New Roman" pitchFamily="18" charset="0"/>
                <a:cs typeface="Times New Roman" pitchFamily="18" charset="0"/>
              </a:rPr>
              <a:t>thinketh</a:t>
            </a:r>
            <a:r>
              <a:rPr lang="en-US" sz="2800" i="1" dirty="0" smtClean="0">
                <a:latin typeface="Times New Roman" pitchFamily="18" charset="0"/>
                <a:cs typeface="Times New Roman" pitchFamily="18" charset="0"/>
              </a:rPr>
              <a:t> that he hath whereof he might trust in the flesh, I more: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Philippians 3:1-11 cont.</a:t>
            </a:r>
            <a:endParaRPr lang="en-US" dirty="0"/>
          </a:p>
        </p:txBody>
      </p:sp>
      <p:sp>
        <p:nvSpPr>
          <p:cNvPr id="3" name="Content Placeholder 2"/>
          <p:cNvSpPr>
            <a:spLocks noGrp="1"/>
          </p:cNvSpPr>
          <p:nvPr>
            <p:ph idx="1"/>
          </p:nvPr>
        </p:nvSpPr>
        <p:spPr/>
        <p:txBody>
          <a:bodyPr/>
          <a:lstStyle/>
          <a:p>
            <a:pPr>
              <a:lnSpc>
                <a:spcPct val="90000"/>
              </a:lnSpc>
            </a:pPr>
            <a:r>
              <a:rPr lang="en-US" sz="2800" i="1" dirty="0" smtClean="0">
                <a:latin typeface="Times New Roman" pitchFamily="18" charset="0"/>
                <a:cs typeface="Times New Roman" pitchFamily="18" charset="0"/>
              </a:rPr>
              <a:t>Circumcised the eighth day, of the stock of Israel, [of] the tribe of Benjamin, an Hebrew of the Hebrews; as touching the law, a Pharisee; </a:t>
            </a:r>
          </a:p>
          <a:p>
            <a:pPr>
              <a:lnSpc>
                <a:spcPct val="90000"/>
              </a:lnSpc>
            </a:pPr>
            <a:r>
              <a:rPr lang="en-US" sz="2800" i="1" dirty="0" smtClean="0">
                <a:latin typeface="Times New Roman" pitchFamily="18" charset="0"/>
                <a:cs typeface="Times New Roman" pitchFamily="18" charset="0"/>
              </a:rPr>
              <a:t>Concerning zeal, persecuting the church; touching the righteousness which is in the law, blameless. </a:t>
            </a:r>
          </a:p>
          <a:p>
            <a:pPr>
              <a:lnSpc>
                <a:spcPct val="90000"/>
              </a:lnSpc>
            </a:pPr>
            <a:r>
              <a:rPr lang="en-US" sz="2800" i="1" dirty="0" smtClean="0">
                <a:latin typeface="Times New Roman" pitchFamily="18" charset="0"/>
                <a:cs typeface="Times New Roman" pitchFamily="18" charset="0"/>
              </a:rPr>
              <a:t>But what things were gain to me, those I counted loss for Christ. </a:t>
            </a:r>
          </a:p>
          <a:p>
            <a:pPr>
              <a:lnSpc>
                <a:spcPct val="90000"/>
              </a:lnSpc>
            </a:pPr>
            <a:r>
              <a:rPr lang="en-US" sz="2800" i="1" dirty="0" smtClean="0">
                <a:latin typeface="Times New Roman" pitchFamily="18" charset="0"/>
                <a:cs typeface="Times New Roman" pitchFamily="18" charset="0"/>
              </a:rPr>
              <a:t>Yea doubtless, and I count all things [but] loss for the </a:t>
            </a:r>
            <a:r>
              <a:rPr lang="en-US" sz="2800" i="1" dirty="0" err="1" smtClean="0">
                <a:latin typeface="Times New Roman" pitchFamily="18" charset="0"/>
                <a:cs typeface="Times New Roman" pitchFamily="18" charset="0"/>
              </a:rPr>
              <a:t>excellency</a:t>
            </a:r>
            <a:r>
              <a:rPr lang="en-US" sz="2800" i="1" dirty="0" smtClean="0">
                <a:latin typeface="Times New Roman" pitchFamily="18" charset="0"/>
                <a:cs typeface="Times New Roman" pitchFamily="18" charset="0"/>
              </a:rPr>
              <a:t> of the knowledge of Christ Jesus my Lord: for whom I have suffered the loss of all things, and do count them [but] dung, that I may win Christ,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Philippians 3:1-11 cont.</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2800" i="1" dirty="0" smtClean="0">
                <a:latin typeface="Times New Roman" pitchFamily="18" charset="0"/>
                <a:cs typeface="Times New Roman" pitchFamily="18" charset="0"/>
              </a:rPr>
              <a:t>And be found in him, not having mine own righteousness, which is of the law, but that which is through the faith of Christ, the righteousness which is of God by faith: </a:t>
            </a:r>
          </a:p>
          <a:p>
            <a:r>
              <a:rPr lang="en-US" sz="2800" i="1" dirty="0" smtClean="0">
                <a:latin typeface="Times New Roman" pitchFamily="18" charset="0"/>
                <a:cs typeface="Times New Roman" pitchFamily="18" charset="0"/>
              </a:rPr>
              <a:t>That I may know him, and the power of his resurrection, and the fellowship of his sufferings, being made conformable unto his death; </a:t>
            </a:r>
          </a:p>
          <a:p>
            <a:r>
              <a:rPr lang="en-US" sz="2800" i="1" dirty="0" smtClean="0">
                <a:latin typeface="Times New Roman" pitchFamily="18" charset="0"/>
                <a:cs typeface="Times New Roman" pitchFamily="18" charset="0"/>
              </a:rPr>
              <a:t>If by any means I might attain unto the resurrection of the dead.</a:t>
            </a:r>
            <a:endParaRPr lang="en-US" sz="28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15:26-34</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The last enemy [that] shall be destroyed [is] death. </a:t>
            </a:r>
          </a:p>
          <a:p>
            <a:r>
              <a:rPr lang="en-US" sz="2800" i="1" dirty="0" smtClean="0">
                <a:latin typeface="Times New Roman" pitchFamily="18" charset="0"/>
                <a:cs typeface="Times New Roman" pitchFamily="18" charset="0"/>
              </a:rPr>
              <a:t>For he hath put all things under his feet. But when he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all things are put under [him, it is] manifest that he is excepted, which did put all things under him. </a:t>
            </a:r>
          </a:p>
          <a:p>
            <a:r>
              <a:rPr lang="en-US" sz="2800" i="1" dirty="0" smtClean="0">
                <a:latin typeface="Times New Roman" pitchFamily="18" charset="0"/>
                <a:cs typeface="Times New Roman" pitchFamily="18" charset="0"/>
              </a:rPr>
              <a:t>And when all things shall be subdued unto him, then shall the Son also himself be subject unto him that put all things under him, that God may be all in all. </a:t>
            </a:r>
          </a:p>
          <a:p>
            <a:r>
              <a:rPr lang="en-US" sz="2800" i="1" dirty="0" smtClean="0">
                <a:latin typeface="Times New Roman" pitchFamily="18" charset="0"/>
                <a:cs typeface="Times New Roman" pitchFamily="18" charset="0"/>
              </a:rPr>
              <a:t>Else what shall they do which are baptized for the dead, if the dead rise not at all? why are they then baptized for the dead?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15:26-34 cont.</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And why stand we in jeopardy every hour? </a:t>
            </a:r>
          </a:p>
          <a:p>
            <a:r>
              <a:rPr lang="en-US" i="1" dirty="0" smtClean="0">
                <a:latin typeface="Times New Roman" pitchFamily="18" charset="0"/>
                <a:cs typeface="Times New Roman" pitchFamily="18" charset="0"/>
              </a:rPr>
              <a:t>I protest by your rejoicing which I have in Christ Jesus our Lord, I die daily. </a:t>
            </a:r>
          </a:p>
          <a:p>
            <a:r>
              <a:rPr lang="en-US" i="1" dirty="0" smtClean="0">
                <a:latin typeface="Times New Roman" pitchFamily="18" charset="0"/>
                <a:cs typeface="Times New Roman" pitchFamily="18" charset="0"/>
              </a:rPr>
              <a:t>If after the manner of men I have fought with beasts at Ephesus, what </a:t>
            </a:r>
            <a:r>
              <a:rPr lang="en-US" i="1" dirty="0" err="1" smtClean="0">
                <a:latin typeface="Times New Roman" pitchFamily="18" charset="0"/>
                <a:cs typeface="Times New Roman" pitchFamily="18" charset="0"/>
              </a:rPr>
              <a:t>advantageth</a:t>
            </a:r>
            <a:r>
              <a:rPr lang="en-US" i="1" dirty="0" smtClean="0">
                <a:latin typeface="Times New Roman" pitchFamily="18" charset="0"/>
                <a:cs typeface="Times New Roman" pitchFamily="18" charset="0"/>
              </a:rPr>
              <a:t> it me, if the dead rise not? let us eat and drink; for to morrow we die. </a:t>
            </a:r>
          </a:p>
          <a:p>
            <a:r>
              <a:rPr lang="en-US" i="1" dirty="0" smtClean="0">
                <a:latin typeface="Times New Roman" pitchFamily="18" charset="0"/>
                <a:cs typeface="Times New Roman" pitchFamily="18" charset="0"/>
              </a:rPr>
              <a:t>Be not deceived: evil communications corrupt good manners.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15:26-34 cont.</a:t>
            </a:r>
            <a:endParaRPr lang="en-US" dirty="0"/>
          </a:p>
        </p:txBody>
      </p:sp>
      <p:sp>
        <p:nvSpPr>
          <p:cNvPr id="3" name="Content Placeholder 2"/>
          <p:cNvSpPr>
            <a:spLocks noGrp="1"/>
          </p:cNvSpPr>
          <p:nvPr>
            <p:ph idx="1"/>
          </p:nvPr>
        </p:nvSpPr>
        <p:spPr>
          <a:xfrm>
            <a:off x="457200" y="3048000"/>
            <a:ext cx="8229600" cy="3078163"/>
          </a:xfrm>
        </p:spPr>
        <p:txBody>
          <a:bodyPr/>
          <a:lstStyle/>
          <a:p>
            <a:r>
              <a:rPr lang="en-US" i="1" dirty="0" smtClean="0">
                <a:latin typeface="Times New Roman" pitchFamily="18" charset="0"/>
                <a:cs typeface="Times New Roman" pitchFamily="18" charset="0"/>
              </a:rPr>
              <a:t>Awake to righteousness, and sin not; for some have not the knowledge of God: I speak [this] to your shame.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1:1-5</a:t>
            </a:r>
            <a:endParaRPr lang="en-US" dirty="0"/>
          </a:p>
        </p:txBody>
      </p:sp>
      <p:sp>
        <p:nvSpPr>
          <p:cNvPr id="3" name="Content Placeholder 2"/>
          <p:cNvSpPr>
            <a:spLocks noGrp="1"/>
          </p:cNvSpPr>
          <p:nvPr>
            <p:ph idx="1"/>
          </p:nvPr>
        </p:nvSpPr>
        <p:spPr>
          <a:xfrm>
            <a:off x="457200" y="1371600"/>
            <a:ext cx="8229600" cy="4953000"/>
          </a:xfrm>
        </p:spPr>
        <p:txBody>
          <a:bodyPr/>
          <a:lstStyle/>
          <a:p>
            <a:pPr>
              <a:lnSpc>
                <a:spcPct val="85000"/>
              </a:lnSpc>
            </a:pPr>
            <a:r>
              <a:rPr lang="en-US" sz="2800" i="1" dirty="0" smtClean="0">
                <a:latin typeface="Times New Roman" pitchFamily="18" charset="0"/>
                <a:cs typeface="Times New Roman" pitchFamily="18" charset="0"/>
              </a:rPr>
              <a:t>Paul, an apostle of Jesus Christ by the will of God, and Timothy [our] brother, unto the church of God which is at Corinth, with all the saints which are in all Achaia: </a:t>
            </a:r>
          </a:p>
          <a:p>
            <a:pPr>
              <a:lnSpc>
                <a:spcPct val="85000"/>
              </a:lnSpc>
            </a:pPr>
            <a:r>
              <a:rPr lang="en-US" sz="2800" i="1" dirty="0" smtClean="0">
                <a:latin typeface="Times New Roman" pitchFamily="18" charset="0"/>
                <a:cs typeface="Times New Roman" pitchFamily="18" charset="0"/>
              </a:rPr>
              <a:t>Grace [be] to you and peace from God our Father, and [from] the Lord Jesus Christ. </a:t>
            </a:r>
          </a:p>
          <a:p>
            <a:pPr>
              <a:lnSpc>
                <a:spcPct val="85000"/>
              </a:lnSpc>
            </a:pPr>
            <a:r>
              <a:rPr lang="en-US" sz="2800" i="1" dirty="0" smtClean="0">
                <a:latin typeface="Times New Roman" pitchFamily="18" charset="0"/>
                <a:cs typeface="Times New Roman" pitchFamily="18" charset="0"/>
              </a:rPr>
              <a:t>Blessed [be] God, even the Father of our Lord Jesus Christ, the Father of mercies, and the God of all comfort; </a:t>
            </a:r>
          </a:p>
          <a:p>
            <a:pPr>
              <a:lnSpc>
                <a:spcPct val="85000"/>
              </a:lnSpc>
            </a:pPr>
            <a:r>
              <a:rPr lang="en-US" sz="2800" i="1" dirty="0" smtClean="0">
                <a:latin typeface="Times New Roman" pitchFamily="18" charset="0"/>
                <a:cs typeface="Times New Roman" pitchFamily="18" charset="0"/>
              </a:rPr>
              <a:t>Who </a:t>
            </a:r>
            <a:r>
              <a:rPr lang="en-US" sz="2800" i="1" dirty="0" err="1" smtClean="0">
                <a:latin typeface="Times New Roman" pitchFamily="18" charset="0"/>
                <a:cs typeface="Times New Roman" pitchFamily="18" charset="0"/>
              </a:rPr>
              <a:t>comforteth</a:t>
            </a:r>
            <a:r>
              <a:rPr lang="en-US" sz="2800" i="1" dirty="0" smtClean="0">
                <a:latin typeface="Times New Roman" pitchFamily="18" charset="0"/>
                <a:cs typeface="Times New Roman" pitchFamily="18" charset="0"/>
              </a:rPr>
              <a:t> us in all our tribulation, that we may be able to comfort them which are in any trouble, by the comfort wherewith we ourselves are comforted of God.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1:1-5 cont.</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latin typeface="Times New Roman" pitchFamily="18" charset="0"/>
                <a:cs typeface="Times New Roman" pitchFamily="18" charset="0"/>
              </a:rPr>
              <a:t>For as the sufferings of Christ abound in us, so our consolation also </a:t>
            </a:r>
            <a:r>
              <a:rPr lang="en-US" i="1" dirty="0" err="1" smtClean="0">
                <a:latin typeface="Times New Roman" pitchFamily="18" charset="0"/>
                <a:cs typeface="Times New Roman" pitchFamily="18" charset="0"/>
              </a:rPr>
              <a:t>aboundeth</a:t>
            </a:r>
            <a:r>
              <a:rPr lang="en-US" i="1" dirty="0" smtClean="0">
                <a:latin typeface="Times New Roman" pitchFamily="18" charset="0"/>
                <a:cs typeface="Times New Roman" pitchFamily="18" charset="0"/>
              </a:rPr>
              <a:t> by Christ.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4:10-13</a:t>
            </a:r>
            <a:endParaRPr lang="en-US" dirty="0"/>
          </a:p>
        </p:txBody>
      </p:sp>
      <p:sp>
        <p:nvSpPr>
          <p:cNvPr id="3" name="Content Placeholder 2"/>
          <p:cNvSpPr>
            <a:spLocks noGrp="1"/>
          </p:cNvSpPr>
          <p:nvPr>
            <p:ph idx="1"/>
          </p:nvPr>
        </p:nvSpPr>
        <p:spPr>
          <a:xfrm>
            <a:off x="457200" y="1447800"/>
            <a:ext cx="8229600" cy="4953000"/>
          </a:xfrm>
        </p:spPr>
        <p:txBody>
          <a:bodyPr/>
          <a:lstStyle/>
          <a:p>
            <a:r>
              <a:rPr lang="en-US" sz="2800" i="1" dirty="0" smtClean="0">
                <a:latin typeface="Times New Roman" pitchFamily="18" charset="0"/>
                <a:cs typeface="Times New Roman" pitchFamily="18" charset="0"/>
              </a:rPr>
              <a:t>We [are] fools for Christ's sake, but ye [are] wise in Christ; we [are] weak, but ye [are] strong; ye [are] </a:t>
            </a:r>
            <a:r>
              <a:rPr lang="en-US" sz="2800" i="1" dirty="0" err="1" smtClean="0">
                <a:latin typeface="Times New Roman" pitchFamily="18" charset="0"/>
                <a:cs typeface="Times New Roman" pitchFamily="18" charset="0"/>
              </a:rPr>
              <a:t>honourable</a:t>
            </a:r>
            <a:r>
              <a:rPr lang="en-US" sz="2800" i="1" dirty="0" smtClean="0">
                <a:latin typeface="Times New Roman" pitchFamily="18" charset="0"/>
                <a:cs typeface="Times New Roman" pitchFamily="18" charset="0"/>
              </a:rPr>
              <a:t>, but we [are] despised. </a:t>
            </a:r>
          </a:p>
          <a:p>
            <a:r>
              <a:rPr lang="en-US" sz="2800" i="1" dirty="0" smtClean="0">
                <a:latin typeface="Times New Roman" pitchFamily="18" charset="0"/>
                <a:cs typeface="Times New Roman" pitchFamily="18" charset="0"/>
              </a:rPr>
              <a:t>Even unto this present hour we both hunger, and thirst, and are naked, and are buffeted, and have no certain </a:t>
            </a:r>
            <a:r>
              <a:rPr lang="en-US" sz="2800" i="1" dirty="0" err="1" smtClean="0">
                <a:latin typeface="Times New Roman" pitchFamily="18" charset="0"/>
                <a:cs typeface="Times New Roman" pitchFamily="18" charset="0"/>
              </a:rPr>
              <a:t>dwellingplace</a:t>
            </a:r>
            <a:r>
              <a:rPr lang="en-US" sz="2800" i="1" dirty="0" smtClean="0">
                <a:latin typeface="Times New Roman" pitchFamily="18" charset="0"/>
                <a:cs typeface="Times New Roman" pitchFamily="18" charset="0"/>
              </a:rPr>
              <a:t>; </a:t>
            </a:r>
          </a:p>
          <a:p>
            <a:r>
              <a:rPr lang="en-US" sz="2800" i="1" dirty="0" smtClean="0">
                <a:latin typeface="Times New Roman" pitchFamily="18" charset="0"/>
                <a:cs typeface="Times New Roman" pitchFamily="18" charset="0"/>
              </a:rPr>
              <a:t>And </a:t>
            </a:r>
            <a:r>
              <a:rPr lang="en-US" sz="2800" i="1" dirty="0" err="1" smtClean="0">
                <a:latin typeface="Times New Roman" pitchFamily="18" charset="0"/>
                <a:cs typeface="Times New Roman" pitchFamily="18" charset="0"/>
              </a:rPr>
              <a:t>labour</a:t>
            </a:r>
            <a:r>
              <a:rPr lang="en-US" sz="2800" i="1" dirty="0" smtClean="0">
                <a:latin typeface="Times New Roman" pitchFamily="18" charset="0"/>
                <a:cs typeface="Times New Roman" pitchFamily="18" charset="0"/>
              </a:rPr>
              <a:t>, working with our own hands: being reviled, we bless; being persecuted, we suffer it: </a:t>
            </a:r>
          </a:p>
          <a:p>
            <a:r>
              <a:rPr lang="en-US" sz="2800" i="1" dirty="0" smtClean="0">
                <a:latin typeface="Times New Roman" pitchFamily="18" charset="0"/>
                <a:cs typeface="Times New Roman" pitchFamily="18" charset="0"/>
              </a:rPr>
              <a:t>Being defamed, we </a:t>
            </a:r>
            <a:r>
              <a:rPr lang="en-US" sz="2800" i="1" dirty="0" err="1" smtClean="0">
                <a:latin typeface="Times New Roman" pitchFamily="18" charset="0"/>
                <a:cs typeface="Times New Roman" pitchFamily="18" charset="0"/>
              </a:rPr>
              <a:t>intreat</a:t>
            </a:r>
            <a:r>
              <a:rPr lang="en-US" sz="2800" i="1" dirty="0" smtClean="0">
                <a:latin typeface="Times New Roman" pitchFamily="18" charset="0"/>
                <a:cs typeface="Times New Roman" pitchFamily="18" charset="0"/>
              </a:rPr>
              <a:t>: we are made as the filth of the world, [and are] the </a:t>
            </a:r>
            <a:r>
              <a:rPr lang="en-US" sz="2800" i="1" dirty="0" err="1" smtClean="0">
                <a:latin typeface="Times New Roman" pitchFamily="18" charset="0"/>
                <a:cs typeface="Times New Roman" pitchFamily="18" charset="0"/>
              </a:rPr>
              <a:t>offscouring</a:t>
            </a:r>
            <a:r>
              <a:rPr lang="en-US" sz="2800" i="1" dirty="0" smtClean="0">
                <a:latin typeface="Times New Roman" pitchFamily="18" charset="0"/>
                <a:cs typeface="Times New Roman" pitchFamily="18" charset="0"/>
              </a:rPr>
              <a:t> of all things unto this day.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447801"/>
            <a:ext cx="7772400" cy="2152650"/>
          </a:xfrm>
        </p:spPr>
        <p:txBody>
          <a:bodyPr/>
          <a:lstStyle/>
          <a:p>
            <a:pPr eaLnBrk="1" hangingPunct="1"/>
            <a:r>
              <a:rPr lang="en-US" dirty="0" smtClean="0">
                <a:solidFill>
                  <a:srgbClr val="FFCC66"/>
                </a:solidFill>
                <a:effectLst>
                  <a:outerShdw blurRad="38100" dist="38100" dir="2700000" algn="tl">
                    <a:srgbClr val="000000">
                      <a:alpha val="43137"/>
                    </a:srgbClr>
                  </a:outerShdw>
                </a:effectLst>
                <a:latin typeface="Times New Roman" pitchFamily="18" charset="0"/>
                <a:cs typeface="Times New Roman" pitchFamily="18" charset="0"/>
              </a:rPr>
              <a:t>Retreats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05400"/>
            <a:ext cx="6400800" cy="533400"/>
          </a:xfrm>
        </p:spPr>
        <p:txBody>
          <a:bodyPr/>
          <a:lstStyle/>
          <a:p>
            <a:pPr algn="l" eaLnBrk="1" hangingPunct="1"/>
            <a:endParaRPr lang="en-US" sz="1800"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9:10-16</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And there was a certain disciple at Damascus, named Ananias; and to him said the Lord in a vision, Ananias. And he said, Behold, I [am here], Lord. </a:t>
            </a:r>
          </a:p>
          <a:p>
            <a:r>
              <a:rPr lang="en-US" sz="2800" i="1" dirty="0" smtClean="0">
                <a:latin typeface="Times New Roman" pitchFamily="18" charset="0"/>
                <a:cs typeface="Times New Roman" pitchFamily="18" charset="0"/>
              </a:rPr>
              <a:t>And the Lord [said] unto him, Arise, and go into the street which is called Straight, and enquire in the house of Judas for [one] called Saul, of Tarsus: for, behold, he </a:t>
            </a:r>
            <a:r>
              <a:rPr lang="en-US" sz="2800" i="1" dirty="0" err="1" smtClean="0">
                <a:latin typeface="Times New Roman" pitchFamily="18" charset="0"/>
                <a:cs typeface="Times New Roman" pitchFamily="18" charset="0"/>
              </a:rPr>
              <a:t>prayeth</a:t>
            </a:r>
            <a:r>
              <a:rPr lang="en-US" sz="2800" i="1" dirty="0" smtClean="0">
                <a:latin typeface="Times New Roman" pitchFamily="18" charset="0"/>
                <a:cs typeface="Times New Roman" pitchFamily="18" charset="0"/>
              </a:rPr>
              <a:t>, </a:t>
            </a:r>
          </a:p>
          <a:p>
            <a:r>
              <a:rPr lang="en-US" sz="2800" i="1" dirty="0" smtClean="0">
                <a:latin typeface="Times New Roman" pitchFamily="18" charset="0"/>
                <a:cs typeface="Times New Roman" pitchFamily="18" charset="0"/>
              </a:rPr>
              <a:t>And hath seen in a vision a man named Ananias coming in, and putting [his] hand on him, that he might receive his sight.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9:10-16 cont.</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Then Ananias answered, Lord, I have heard by many of this man, how much evil he hath done to thy saints at Jerusalem: </a:t>
            </a:r>
          </a:p>
          <a:p>
            <a:r>
              <a:rPr lang="en-US" i="1" dirty="0" smtClean="0">
                <a:latin typeface="Times New Roman" pitchFamily="18" charset="0"/>
                <a:cs typeface="Times New Roman" pitchFamily="18" charset="0"/>
              </a:rPr>
              <a:t>And here he hath authority from the chief priests to bind all that call on thy name. </a:t>
            </a:r>
          </a:p>
          <a:p>
            <a:r>
              <a:rPr lang="en-US" i="1" dirty="0" smtClean="0">
                <a:latin typeface="Times New Roman" pitchFamily="18" charset="0"/>
                <a:cs typeface="Times New Roman" pitchFamily="18" charset="0"/>
              </a:rPr>
              <a:t>But the Lord said unto him, Go thy way: for he is a chosen vessel unto me, to bear my name before the Gentiles, and kings, and the children of Israel: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9:10-16 cont.</a:t>
            </a:r>
            <a:endParaRPr lang="en-US" dirty="0"/>
          </a:p>
        </p:txBody>
      </p:sp>
      <p:sp>
        <p:nvSpPr>
          <p:cNvPr id="3" name="Content Placeholder 2"/>
          <p:cNvSpPr>
            <a:spLocks noGrp="1"/>
          </p:cNvSpPr>
          <p:nvPr>
            <p:ph idx="1"/>
          </p:nvPr>
        </p:nvSpPr>
        <p:spPr>
          <a:xfrm>
            <a:off x="457200" y="3048000"/>
            <a:ext cx="8229600" cy="3078163"/>
          </a:xfrm>
        </p:spPr>
        <p:txBody>
          <a:bodyPr/>
          <a:lstStyle/>
          <a:p>
            <a:r>
              <a:rPr lang="en-US" i="1" dirty="0" smtClean="0">
                <a:latin typeface="Times New Roman" pitchFamily="18" charset="0"/>
                <a:cs typeface="Times New Roman" pitchFamily="18" charset="0"/>
              </a:rPr>
              <a:t>For I will </a:t>
            </a:r>
            <a:r>
              <a:rPr lang="en-US" i="1" dirty="0" err="1" smtClean="0">
                <a:latin typeface="Times New Roman" pitchFamily="18" charset="0"/>
                <a:cs typeface="Times New Roman" pitchFamily="18" charset="0"/>
              </a:rPr>
              <a:t>shew</a:t>
            </a:r>
            <a:r>
              <a:rPr lang="en-US" i="1" dirty="0" smtClean="0">
                <a:latin typeface="Times New Roman" pitchFamily="18" charset="0"/>
                <a:cs typeface="Times New Roman" pitchFamily="18" charset="0"/>
              </a:rPr>
              <a:t> him how great things he must suffer for my name's sake.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effectLst>
                  <a:outerShdw blurRad="38100" dist="38100" dir="2700000" algn="tl">
                    <a:srgbClr val="000000">
                      <a:alpha val="43137"/>
                    </a:srgbClr>
                  </a:outerShdw>
                </a:effectLst>
                <a:latin typeface="Times New Roman" pitchFamily="18" charset="0"/>
                <a:cs typeface="Times New Roman" pitchFamily="18" charset="0"/>
              </a:rPr>
              <a:t>Paul Chosen to Suffer for Jesus Christ</a:t>
            </a:r>
            <a:endParaRPr lang="en-US" sz="3600" dirty="0"/>
          </a:p>
        </p:txBody>
      </p:sp>
      <p:sp>
        <p:nvSpPr>
          <p:cNvPr id="3" name="Content Placeholder 2"/>
          <p:cNvSpPr>
            <a:spLocks noGrp="1"/>
          </p:cNvSpPr>
          <p:nvPr>
            <p:ph idx="1"/>
          </p:nvPr>
        </p:nvSpPr>
        <p:spPr>
          <a:xfrm>
            <a:off x="457200" y="1905000"/>
            <a:ext cx="8229600" cy="4221163"/>
          </a:xfrm>
        </p:spPr>
        <p:txBody>
          <a:bodyPr/>
          <a:lstStyle/>
          <a:p>
            <a:r>
              <a:rPr lang="en-US" i="1" dirty="0" smtClean="0">
                <a:latin typeface="Times New Roman" pitchFamily="18" charset="0"/>
                <a:cs typeface="Times New Roman" pitchFamily="18" charset="0"/>
              </a:rPr>
              <a:t>But the Lord said unto him, Go thy way: for he is a chosen vessel unto me, to bear my name before the Gentiles, and kings, and the children of Israel: </a:t>
            </a:r>
          </a:p>
          <a:p>
            <a:r>
              <a:rPr lang="en-US" i="1" dirty="0" smtClean="0">
                <a:latin typeface="Times New Roman" pitchFamily="18" charset="0"/>
                <a:cs typeface="Times New Roman" pitchFamily="18" charset="0"/>
              </a:rPr>
              <a:t>For I will </a:t>
            </a:r>
            <a:r>
              <a:rPr lang="en-US" i="1" dirty="0" err="1" smtClean="0">
                <a:latin typeface="Times New Roman" pitchFamily="18" charset="0"/>
                <a:cs typeface="Times New Roman" pitchFamily="18" charset="0"/>
              </a:rPr>
              <a:t>shew</a:t>
            </a:r>
            <a:r>
              <a:rPr lang="en-US" i="1" dirty="0" smtClean="0">
                <a:latin typeface="Times New Roman" pitchFamily="18" charset="0"/>
                <a:cs typeface="Times New Roman" pitchFamily="18" charset="0"/>
              </a:rPr>
              <a:t> him how great things he must suffer for my name's sake.                    </a:t>
            </a:r>
            <a:r>
              <a:rPr lang="en-US" sz="1800" i="1" dirty="0" smtClean="0">
                <a:latin typeface="Times New Roman" pitchFamily="18" charset="0"/>
                <a:cs typeface="Times New Roman" pitchFamily="18" charset="0"/>
              </a:rPr>
              <a:t>Acts 9.15-16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Paul Embraced His Suffering</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latin typeface="Times New Roman" pitchFamily="18" charset="0"/>
                <a:cs typeface="Times New Roman" pitchFamily="18" charset="0"/>
              </a:rPr>
              <a:t>And he said to [them] all, If any [man] will come after me, let him deny himself, and take up his cross daily, and follow me.   </a:t>
            </a:r>
            <a:r>
              <a:rPr lang="en-US" sz="2000" i="1" dirty="0" smtClean="0">
                <a:latin typeface="Times New Roman" pitchFamily="18" charset="0"/>
                <a:cs typeface="Times New Roman" pitchFamily="18" charset="0"/>
              </a:rPr>
              <a:t>Luke 9.23</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Will You Embrace Your Suffering?</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Suffering is a gift given to those who are following Jesus Christ as Lord and Savior, who are walking the via dolorosa – for the whole Church.  </a:t>
            </a:r>
          </a:p>
          <a:p>
            <a:r>
              <a:rPr lang="en-US" i="1" dirty="0" smtClean="0">
                <a:latin typeface="Times New Roman" pitchFamily="18" charset="0"/>
                <a:cs typeface="Times New Roman" pitchFamily="18" charset="0"/>
              </a:rPr>
              <a:t>It is given to The Church, but each has to choose to receive the gift.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Suffering</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Martyrdom for Jesus Christ </a:t>
            </a:r>
          </a:p>
          <a:p>
            <a:pPr lvl="1"/>
            <a:r>
              <a:rPr lang="en-US" i="1" dirty="0" smtClean="0">
                <a:latin typeface="Times New Roman" pitchFamily="18" charset="0"/>
                <a:cs typeface="Times New Roman" pitchFamily="18" charset="0"/>
              </a:rPr>
              <a:t>Holy Bible</a:t>
            </a:r>
          </a:p>
          <a:p>
            <a:pPr lvl="1"/>
            <a:r>
              <a:rPr lang="en-US" i="1" dirty="0" smtClean="0">
                <a:latin typeface="Times New Roman" pitchFamily="18" charset="0"/>
                <a:cs typeface="Times New Roman" pitchFamily="18" charset="0"/>
              </a:rPr>
              <a:t>Foxes Book of Martyrs</a:t>
            </a:r>
          </a:p>
          <a:p>
            <a:r>
              <a:rPr lang="en-US" i="1" dirty="0" smtClean="0">
                <a:latin typeface="Times New Roman" pitchFamily="18" charset="0"/>
                <a:cs typeface="Times New Roman" pitchFamily="18" charset="0"/>
              </a:rPr>
              <a:t>Martyrdom for Jesus Christ Today</a:t>
            </a:r>
          </a:p>
          <a:p>
            <a:pPr lvl="1"/>
            <a:r>
              <a:rPr lang="en-US" i="1" dirty="0" smtClean="0">
                <a:latin typeface="Times New Roman" pitchFamily="18" charset="0"/>
                <a:cs typeface="Times New Roman" pitchFamily="18" charset="0"/>
              </a:rPr>
              <a:t>Voice of the Martyrs monthly publication</a:t>
            </a:r>
          </a:p>
          <a:p>
            <a:pPr lvl="1"/>
            <a:r>
              <a:rPr lang="en-US" i="1" dirty="0" smtClean="0">
                <a:latin typeface="Times New Roman" pitchFamily="18" charset="0"/>
                <a:cs typeface="Times New Roman" pitchFamily="18" charset="0"/>
              </a:rPr>
              <a:t>Tortured for Christ</a:t>
            </a:r>
          </a:p>
          <a:p>
            <a:r>
              <a:rPr lang="en-US" i="1" dirty="0" smtClean="0">
                <a:latin typeface="Times New Roman" pitchFamily="18" charset="0"/>
                <a:cs typeface="Times New Roman" pitchFamily="18" charset="0"/>
              </a:rPr>
              <a:t>Martyrdom for Jesus Christ</a:t>
            </a:r>
          </a:p>
          <a:p>
            <a:pPr lvl="1"/>
            <a:r>
              <a:rPr lang="en-US" i="1" dirty="0" smtClean="0">
                <a:latin typeface="Times New Roman" pitchFamily="18" charset="0"/>
                <a:cs typeface="Times New Roman" pitchFamily="18" charset="0"/>
              </a:rPr>
              <a:t>Primitive Church and Early Church documents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15:20</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Remember the word that I said unto you, The servant is not greater than his lord. If they have persecuted me, they will also persecute you; if they have kept my saying, they will keep yours also.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24:7-13</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For nation shall rise against nation, and kingdom against kingdom: and there shall be famines, and pestilences, and earthquakes, in divers places. </a:t>
            </a:r>
          </a:p>
          <a:p>
            <a:r>
              <a:rPr lang="en-US" sz="2800" i="1" dirty="0" smtClean="0">
                <a:latin typeface="Times New Roman" pitchFamily="18" charset="0"/>
                <a:cs typeface="Times New Roman" pitchFamily="18" charset="0"/>
              </a:rPr>
              <a:t>All these [are] the beginning of sorrows. </a:t>
            </a:r>
          </a:p>
          <a:p>
            <a:r>
              <a:rPr lang="en-US" sz="2800" i="1" dirty="0" smtClean="0">
                <a:latin typeface="Times New Roman" pitchFamily="18" charset="0"/>
                <a:cs typeface="Times New Roman" pitchFamily="18" charset="0"/>
              </a:rPr>
              <a:t>Then shall they deliver you up to be afflicted, and shall kill you: and ye shall be hated of all nations for my name's sake. </a:t>
            </a:r>
          </a:p>
          <a:p>
            <a:r>
              <a:rPr lang="en-US" sz="2800" i="1" dirty="0" smtClean="0">
                <a:latin typeface="Times New Roman" pitchFamily="18" charset="0"/>
                <a:cs typeface="Times New Roman" pitchFamily="18" charset="0"/>
              </a:rPr>
              <a:t>And then shall many be offended, and shall betray one another, and shall hate one another.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24:7-13 cont.</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And many false prophets shall rise, and shall deceive many. </a:t>
            </a:r>
          </a:p>
          <a:p>
            <a:r>
              <a:rPr lang="en-US" i="1" dirty="0" smtClean="0">
                <a:latin typeface="Times New Roman" pitchFamily="18" charset="0"/>
                <a:cs typeface="Times New Roman" pitchFamily="18" charset="0"/>
              </a:rPr>
              <a:t>And because iniquity shall abound, the love of many shall wax cold. </a:t>
            </a:r>
          </a:p>
          <a:p>
            <a:r>
              <a:rPr lang="en-US" i="1" dirty="0" smtClean="0">
                <a:latin typeface="Times New Roman" pitchFamily="18" charset="0"/>
                <a:cs typeface="Times New Roman" pitchFamily="18" charset="0"/>
              </a:rPr>
              <a:t>But he that shall endure unto the end, the same shall be saved.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a:latin typeface="Times New Roman" pitchFamily="18" charset="0"/>
              </a:rPr>
              <a:t>Retreats</a:t>
            </a:r>
          </a:p>
        </p:txBody>
      </p:sp>
      <p:sp>
        <p:nvSpPr>
          <p:cNvPr id="5123" name="Rectangle 3"/>
          <p:cNvSpPr>
            <a:spLocks noGrp="1" noChangeArrowheads="1"/>
          </p:cNvSpPr>
          <p:nvPr>
            <p:ph type="body" idx="1"/>
          </p:nvPr>
        </p:nvSpPr>
        <p:spPr>
          <a:xfrm>
            <a:off x="304800" y="1600200"/>
            <a:ext cx="8610600" cy="4525963"/>
          </a:xfrm>
        </p:spPr>
        <p:txBody>
          <a:bodyPr/>
          <a:lstStyle/>
          <a:p>
            <a:pPr>
              <a:lnSpc>
                <a:spcPct val="90000"/>
              </a:lnSpc>
            </a:pPr>
            <a:r>
              <a:rPr lang="en-US" sz="2800" i="1">
                <a:latin typeface="Times New Roman" pitchFamily="18" charset="0"/>
              </a:rPr>
              <a:t>Christian Retreats are led by Christian Retreat Masters.  The focus is Jesus and walking with Him.</a:t>
            </a:r>
          </a:p>
          <a:p>
            <a:pPr>
              <a:lnSpc>
                <a:spcPct val="90000"/>
              </a:lnSpc>
            </a:pPr>
            <a:r>
              <a:rPr lang="en-US" sz="2800" i="1">
                <a:latin typeface="Times New Roman" pitchFamily="18" charset="0"/>
              </a:rPr>
              <a:t>Retreats are a time of coming apart to experience the glory of the Lord Jesus Christ.</a:t>
            </a:r>
          </a:p>
          <a:p>
            <a:pPr lvl="1">
              <a:lnSpc>
                <a:spcPct val="90000"/>
              </a:lnSpc>
            </a:pPr>
            <a:r>
              <a:rPr lang="en-US" sz="2400" i="1">
                <a:latin typeface="Times New Roman" pitchFamily="18" charset="0"/>
              </a:rPr>
              <a:t>However, experiencing the glory of the Lord is </a:t>
            </a:r>
          </a:p>
          <a:p>
            <a:pPr lvl="2">
              <a:lnSpc>
                <a:spcPct val="90000"/>
              </a:lnSpc>
            </a:pPr>
            <a:r>
              <a:rPr lang="en-US" sz="2000" i="1">
                <a:latin typeface="Times New Roman" pitchFamily="18" charset="0"/>
              </a:rPr>
              <a:t>Emptying oneself to hear the voice of Jesus, </a:t>
            </a:r>
            <a:r>
              <a:rPr lang="en-US" sz="2000" i="1">
                <a:solidFill>
                  <a:srgbClr val="6600FF"/>
                </a:solidFill>
                <a:latin typeface="Times New Roman" pitchFamily="18" charset="0"/>
              </a:rPr>
              <a:t>The Good Shepherd</a:t>
            </a:r>
          </a:p>
          <a:p>
            <a:pPr lvl="2">
              <a:lnSpc>
                <a:spcPct val="90000"/>
              </a:lnSpc>
            </a:pPr>
            <a:r>
              <a:rPr lang="en-US" sz="2000" i="1">
                <a:latin typeface="Times New Roman" pitchFamily="18" charset="0"/>
              </a:rPr>
              <a:t>Emptying oneself to be filled with the Holy Spirit</a:t>
            </a:r>
          </a:p>
          <a:p>
            <a:pPr lvl="2">
              <a:lnSpc>
                <a:spcPct val="90000"/>
              </a:lnSpc>
            </a:pPr>
            <a:r>
              <a:rPr lang="en-US" sz="2000" i="1">
                <a:latin typeface="Times New Roman" pitchFamily="18" charset="0"/>
              </a:rPr>
              <a:t>Surrendering to the King of kings and Lord of lords</a:t>
            </a:r>
          </a:p>
          <a:p>
            <a:pPr lvl="2">
              <a:lnSpc>
                <a:spcPct val="90000"/>
              </a:lnSpc>
            </a:pPr>
            <a:r>
              <a:rPr lang="en-US" sz="2000" i="1">
                <a:latin typeface="Times New Roman" pitchFamily="18" charset="0"/>
              </a:rPr>
              <a:t>Repenting of one’s sins and walking with the Lord</a:t>
            </a:r>
          </a:p>
          <a:p>
            <a:pPr lvl="2">
              <a:lnSpc>
                <a:spcPct val="90000"/>
              </a:lnSpc>
            </a:pPr>
            <a:r>
              <a:rPr lang="en-US" sz="2000" i="1">
                <a:latin typeface="Times New Roman" pitchFamily="18" charset="0"/>
              </a:rPr>
              <a:t>Coming to know Jesus Christ as Lord and Savior</a:t>
            </a:r>
          </a:p>
          <a:p>
            <a:pPr lvl="2">
              <a:lnSpc>
                <a:spcPct val="90000"/>
              </a:lnSpc>
            </a:pPr>
            <a:r>
              <a:rPr lang="en-US" sz="2000" i="1">
                <a:latin typeface="Times New Roman" pitchFamily="18" charset="0"/>
              </a:rPr>
              <a:t>Determining to walk with Jesus all the way as Lord and Savior</a:t>
            </a:r>
          </a:p>
          <a:p>
            <a:pPr lvl="2">
              <a:lnSpc>
                <a:spcPct val="90000"/>
              </a:lnSpc>
            </a:pPr>
            <a:r>
              <a:rPr lang="en-US" sz="2000" i="1">
                <a:latin typeface="Times New Roman" pitchFamily="18" charset="0"/>
              </a:rPr>
              <a:t>Loving as the New Testament teaches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21:12-17</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But before all these, they shall lay their hands on you, and persecute [you], delivering [you] up to the synagogues, and into prisons, being brought before kings and rulers for my name's sake. </a:t>
            </a:r>
          </a:p>
          <a:p>
            <a:r>
              <a:rPr lang="en-US" sz="2800" i="1" dirty="0" smtClean="0">
                <a:latin typeface="Times New Roman" pitchFamily="18" charset="0"/>
                <a:cs typeface="Times New Roman" pitchFamily="18" charset="0"/>
              </a:rPr>
              <a:t>And it shall turn to you for a testimony. </a:t>
            </a:r>
          </a:p>
          <a:p>
            <a:r>
              <a:rPr lang="en-US" sz="2800" i="1" dirty="0" smtClean="0">
                <a:latin typeface="Times New Roman" pitchFamily="18" charset="0"/>
                <a:cs typeface="Times New Roman" pitchFamily="18" charset="0"/>
              </a:rPr>
              <a:t>Settle [it] therefore in your hearts, not to meditate before what ye shall answer: </a:t>
            </a:r>
          </a:p>
          <a:p>
            <a:r>
              <a:rPr lang="en-US" sz="2800" i="1" dirty="0" smtClean="0">
                <a:latin typeface="Times New Roman" pitchFamily="18" charset="0"/>
                <a:cs typeface="Times New Roman" pitchFamily="18" charset="0"/>
              </a:rPr>
              <a:t>For I will give you a mouth and wisdom, which all your adversaries shall not be able to gainsay nor resist.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21:12-17 cont.</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And ye shall be betrayed both by parents, and brethren, and </a:t>
            </a:r>
            <a:r>
              <a:rPr lang="en-US" i="1" dirty="0" err="1" smtClean="0">
                <a:latin typeface="Times New Roman" pitchFamily="18" charset="0"/>
                <a:cs typeface="Times New Roman" pitchFamily="18" charset="0"/>
              </a:rPr>
              <a:t>kinsfolks</a:t>
            </a:r>
            <a:r>
              <a:rPr lang="en-US" i="1" dirty="0" smtClean="0">
                <a:latin typeface="Times New Roman" pitchFamily="18" charset="0"/>
                <a:cs typeface="Times New Roman" pitchFamily="18" charset="0"/>
              </a:rPr>
              <a:t>, and friends; and [some] of you shall they cause to be put to death. </a:t>
            </a:r>
          </a:p>
          <a:p>
            <a:r>
              <a:rPr lang="en-US" i="1" dirty="0" smtClean="0">
                <a:latin typeface="Times New Roman" pitchFamily="18" charset="0"/>
                <a:cs typeface="Times New Roman" pitchFamily="18" charset="0"/>
              </a:rPr>
              <a:t>And ye shall be hated of all [men] for my name's sake.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Thessalonians 3:1-3</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Wherefore when we could no longer forbear, we thought it good to be left at Athens alone; </a:t>
            </a:r>
          </a:p>
          <a:p>
            <a:r>
              <a:rPr lang="en-US" i="1" dirty="0" smtClean="0">
                <a:latin typeface="Times New Roman" pitchFamily="18" charset="0"/>
                <a:cs typeface="Times New Roman" pitchFamily="18" charset="0"/>
              </a:rPr>
              <a:t>And sent </a:t>
            </a:r>
            <a:r>
              <a:rPr lang="en-US" i="1" dirty="0" err="1" smtClean="0">
                <a:latin typeface="Times New Roman" pitchFamily="18" charset="0"/>
                <a:cs typeface="Times New Roman" pitchFamily="18" charset="0"/>
              </a:rPr>
              <a:t>Timotheus</a:t>
            </a:r>
            <a:r>
              <a:rPr lang="en-US" i="1" dirty="0" smtClean="0">
                <a:latin typeface="Times New Roman" pitchFamily="18" charset="0"/>
                <a:cs typeface="Times New Roman" pitchFamily="18" charset="0"/>
              </a:rPr>
              <a:t>, our brother, and minister of God, and our </a:t>
            </a:r>
            <a:r>
              <a:rPr lang="en-US" i="1" dirty="0" err="1" smtClean="0">
                <a:latin typeface="Times New Roman" pitchFamily="18" charset="0"/>
                <a:cs typeface="Times New Roman" pitchFamily="18" charset="0"/>
              </a:rPr>
              <a:t>fellowlabourer</a:t>
            </a:r>
            <a:r>
              <a:rPr lang="en-US" i="1" dirty="0" smtClean="0">
                <a:latin typeface="Times New Roman" pitchFamily="18" charset="0"/>
                <a:cs typeface="Times New Roman" pitchFamily="18" charset="0"/>
              </a:rPr>
              <a:t> in the gospel of Christ, to establish you, and to comfort you concerning your faith: </a:t>
            </a:r>
          </a:p>
          <a:p>
            <a:r>
              <a:rPr lang="en-US" i="1" dirty="0" smtClean="0">
                <a:latin typeface="Times New Roman" pitchFamily="18" charset="0"/>
                <a:cs typeface="Times New Roman" pitchFamily="18" charset="0"/>
              </a:rPr>
              <a:t>That no man should be moved by these afflictions: for yourselves know that we are appointed thereunto.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Timothy 3:10-12</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But thou hast fully known my doctrine, manner of life, purpose, faith, longsuffering, charity, patience, </a:t>
            </a:r>
          </a:p>
          <a:p>
            <a:r>
              <a:rPr lang="en-US" i="1" dirty="0" smtClean="0">
                <a:latin typeface="Times New Roman" pitchFamily="18" charset="0"/>
                <a:cs typeface="Times New Roman" pitchFamily="18" charset="0"/>
              </a:rPr>
              <a:t>Persecutions, afflictions, which came unto me at Antioch, at </a:t>
            </a:r>
            <a:r>
              <a:rPr lang="en-US" i="1" dirty="0" err="1" smtClean="0">
                <a:latin typeface="Times New Roman" pitchFamily="18" charset="0"/>
                <a:cs typeface="Times New Roman" pitchFamily="18" charset="0"/>
              </a:rPr>
              <a:t>Iconium</a:t>
            </a:r>
            <a:r>
              <a:rPr lang="en-US" i="1" dirty="0" smtClean="0">
                <a:latin typeface="Times New Roman" pitchFamily="18" charset="0"/>
                <a:cs typeface="Times New Roman" pitchFamily="18" charset="0"/>
              </a:rPr>
              <a:t>, at </a:t>
            </a:r>
            <a:r>
              <a:rPr lang="en-US" i="1" dirty="0" err="1" smtClean="0">
                <a:latin typeface="Times New Roman" pitchFamily="18" charset="0"/>
                <a:cs typeface="Times New Roman" pitchFamily="18" charset="0"/>
              </a:rPr>
              <a:t>Lystra</a:t>
            </a:r>
            <a:r>
              <a:rPr lang="en-US" i="1" dirty="0" smtClean="0">
                <a:latin typeface="Times New Roman" pitchFamily="18" charset="0"/>
                <a:cs typeface="Times New Roman" pitchFamily="18" charset="0"/>
              </a:rPr>
              <a:t>; what persecutions I endured: but out of [them] all the Lord delivered me. </a:t>
            </a:r>
          </a:p>
          <a:p>
            <a:r>
              <a:rPr lang="en-US" b="1" i="1" dirty="0" smtClean="0">
                <a:latin typeface="Times New Roman" pitchFamily="18" charset="0"/>
                <a:cs typeface="Times New Roman" pitchFamily="18" charset="0"/>
              </a:rPr>
              <a:t>Yea, and all that will live godly in Christ Jesus shall suffer persecution.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12:7-11</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And lest I should be exalted above measure through the abundance of the revelations, there was given to me a thorn in the flesh, the messenger of Satan to buffet me, lest I should be exalted above measure. </a:t>
            </a:r>
          </a:p>
          <a:p>
            <a:r>
              <a:rPr lang="en-US" sz="2800" i="1" dirty="0" smtClean="0">
                <a:latin typeface="Times New Roman" pitchFamily="18" charset="0"/>
                <a:cs typeface="Times New Roman" pitchFamily="18" charset="0"/>
              </a:rPr>
              <a:t>For this thing I besought the Lord thrice, that it might depart from me. </a:t>
            </a:r>
          </a:p>
          <a:p>
            <a:r>
              <a:rPr lang="en-US" sz="2800" i="1" dirty="0" smtClean="0">
                <a:latin typeface="Times New Roman" pitchFamily="18" charset="0"/>
                <a:cs typeface="Times New Roman" pitchFamily="18" charset="0"/>
              </a:rPr>
              <a:t>And he said unto me, My grace is sufficient for thee: for my strength is made perfect in weakness. Most gladly therefore will I rather glory in my infirmities, that the power of Christ may rest upon me.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12:7-11 cont.</a:t>
            </a:r>
            <a:endParaRPr lang="en-US" dirty="0"/>
          </a:p>
        </p:txBody>
      </p:sp>
      <p:sp>
        <p:nvSpPr>
          <p:cNvPr id="3" name="Content Placeholder 2"/>
          <p:cNvSpPr>
            <a:spLocks noGrp="1"/>
          </p:cNvSpPr>
          <p:nvPr>
            <p:ph idx="1"/>
          </p:nvPr>
        </p:nvSpPr>
        <p:spPr>
          <a:xfrm>
            <a:off x="457200" y="1828800"/>
            <a:ext cx="8229600" cy="4297363"/>
          </a:xfrm>
        </p:spPr>
        <p:txBody>
          <a:bodyPr/>
          <a:lstStyle/>
          <a:p>
            <a:r>
              <a:rPr lang="en-US" i="1" dirty="0" smtClean="0">
                <a:latin typeface="Times New Roman" pitchFamily="18" charset="0"/>
                <a:cs typeface="Times New Roman" pitchFamily="18" charset="0"/>
              </a:rPr>
              <a:t>Therefore I take pleasure in infirmities, in reproaches, in necessities, in persecutions, in distresses for Christ's sake: for when I am weak, then am I strong. </a:t>
            </a:r>
          </a:p>
          <a:p>
            <a:r>
              <a:rPr lang="en-US" i="1" dirty="0" smtClean="0">
                <a:latin typeface="Times New Roman" pitchFamily="18" charset="0"/>
                <a:cs typeface="Times New Roman" pitchFamily="18" charset="0"/>
              </a:rPr>
              <a:t>I am become a fool in glorying; ye have compelled me: for I ought to have been commended of you: for in nothing am I behind the very </a:t>
            </a:r>
            <a:r>
              <a:rPr lang="en-US" i="1" dirty="0" err="1" smtClean="0">
                <a:latin typeface="Times New Roman" pitchFamily="18" charset="0"/>
                <a:cs typeface="Times New Roman" pitchFamily="18" charset="0"/>
              </a:rPr>
              <a:t>chiefest</a:t>
            </a:r>
            <a:r>
              <a:rPr lang="en-US" i="1" dirty="0" smtClean="0">
                <a:latin typeface="Times New Roman" pitchFamily="18" charset="0"/>
                <a:cs typeface="Times New Roman" pitchFamily="18" charset="0"/>
              </a:rPr>
              <a:t> apostles, though I be nothing.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11:19-30</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For ye suffer fools gladly, seeing ye [yourselves] are wise. </a:t>
            </a:r>
          </a:p>
          <a:p>
            <a:r>
              <a:rPr lang="en-US" sz="2800" i="1" dirty="0" smtClean="0">
                <a:latin typeface="Times New Roman" pitchFamily="18" charset="0"/>
                <a:cs typeface="Times New Roman" pitchFamily="18" charset="0"/>
              </a:rPr>
              <a:t>For ye suffer, if a man bring you into bondage, if a man devour [you], if a man take [of you], if a man exalt himself, if a man smite you on the face. </a:t>
            </a:r>
          </a:p>
          <a:p>
            <a:r>
              <a:rPr lang="en-US" sz="2800" i="1" dirty="0" smtClean="0">
                <a:latin typeface="Times New Roman" pitchFamily="18" charset="0"/>
                <a:cs typeface="Times New Roman" pitchFamily="18" charset="0"/>
              </a:rPr>
              <a:t>I speak as concerning reproach, as though we had been weak. Howbeit </a:t>
            </a:r>
            <a:r>
              <a:rPr lang="en-US" sz="2800" i="1" dirty="0" err="1" smtClean="0">
                <a:latin typeface="Times New Roman" pitchFamily="18" charset="0"/>
                <a:cs typeface="Times New Roman" pitchFamily="18" charset="0"/>
              </a:rPr>
              <a:t>whereinsoever</a:t>
            </a:r>
            <a:r>
              <a:rPr lang="en-US" sz="2800" i="1" dirty="0" smtClean="0">
                <a:latin typeface="Times New Roman" pitchFamily="18" charset="0"/>
                <a:cs typeface="Times New Roman" pitchFamily="18" charset="0"/>
              </a:rPr>
              <a:t> any is bold, (I speak foolishly,) I am bold also. </a:t>
            </a:r>
          </a:p>
          <a:p>
            <a:r>
              <a:rPr lang="en-US" sz="2800" i="1" dirty="0" smtClean="0">
                <a:latin typeface="Times New Roman" pitchFamily="18" charset="0"/>
                <a:cs typeface="Times New Roman" pitchFamily="18" charset="0"/>
              </a:rPr>
              <a:t>Are they Hebrews? so [am] I. Are they Israelites? so [am] I. Are they the seed of Abraham? so [am] I.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11:19-30 cont.</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Are they ministers of Christ? (I speak as a fool) I [am] more; in </a:t>
            </a:r>
            <a:r>
              <a:rPr lang="en-US" sz="2800" i="1" dirty="0" err="1" smtClean="0">
                <a:latin typeface="Times New Roman" pitchFamily="18" charset="0"/>
                <a:cs typeface="Times New Roman" pitchFamily="18" charset="0"/>
              </a:rPr>
              <a:t>labours</a:t>
            </a:r>
            <a:r>
              <a:rPr lang="en-US" sz="2800" i="1" dirty="0" smtClean="0">
                <a:latin typeface="Times New Roman" pitchFamily="18" charset="0"/>
                <a:cs typeface="Times New Roman" pitchFamily="18" charset="0"/>
              </a:rPr>
              <a:t> more abundant, in stripes above measure, in prisons more frequent, in deaths oft. </a:t>
            </a:r>
          </a:p>
          <a:p>
            <a:r>
              <a:rPr lang="en-US" sz="2800" i="1" dirty="0" smtClean="0">
                <a:latin typeface="Times New Roman" pitchFamily="18" charset="0"/>
                <a:cs typeface="Times New Roman" pitchFamily="18" charset="0"/>
              </a:rPr>
              <a:t>Of the Jews five times received I forty [stripes] save one. </a:t>
            </a:r>
          </a:p>
          <a:p>
            <a:r>
              <a:rPr lang="en-US" sz="2800" i="1" dirty="0" smtClean="0">
                <a:latin typeface="Times New Roman" pitchFamily="18" charset="0"/>
                <a:cs typeface="Times New Roman" pitchFamily="18" charset="0"/>
              </a:rPr>
              <a:t>Thrice was I beaten with rods, once was I stoned, thrice I suffered shipwreck, a night and a day I have been in the deep;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11:19-30 cont.</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[In] </a:t>
            </a:r>
            <a:r>
              <a:rPr lang="en-US" sz="2800" i="1" dirty="0" err="1" smtClean="0">
                <a:latin typeface="Times New Roman" pitchFamily="18" charset="0"/>
                <a:cs typeface="Times New Roman" pitchFamily="18" charset="0"/>
              </a:rPr>
              <a:t>journeyings</a:t>
            </a:r>
            <a:r>
              <a:rPr lang="en-US" sz="2800" i="1" dirty="0" smtClean="0">
                <a:latin typeface="Times New Roman" pitchFamily="18" charset="0"/>
                <a:cs typeface="Times New Roman" pitchFamily="18" charset="0"/>
              </a:rPr>
              <a:t> often, [in] perils of waters, [in] perils of robbers, [in] perils by [mine own] countrymen, [in] perils by the heathen, [in] perils in the city, [in] perils in the wilderness, [in] perils in the sea, [in] perils among false brethren; </a:t>
            </a:r>
          </a:p>
          <a:p>
            <a:r>
              <a:rPr lang="en-US" sz="2800" i="1" dirty="0" smtClean="0">
                <a:latin typeface="Times New Roman" pitchFamily="18" charset="0"/>
                <a:cs typeface="Times New Roman" pitchFamily="18" charset="0"/>
              </a:rPr>
              <a:t>In weariness and painfulness, in </a:t>
            </a:r>
            <a:r>
              <a:rPr lang="en-US" sz="2800" i="1" dirty="0" err="1" smtClean="0">
                <a:latin typeface="Times New Roman" pitchFamily="18" charset="0"/>
                <a:cs typeface="Times New Roman" pitchFamily="18" charset="0"/>
              </a:rPr>
              <a:t>watchings</a:t>
            </a:r>
            <a:r>
              <a:rPr lang="en-US" sz="2800" i="1" dirty="0" smtClean="0">
                <a:latin typeface="Times New Roman" pitchFamily="18" charset="0"/>
                <a:cs typeface="Times New Roman" pitchFamily="18" charset="0"/>
              </a:rPr>
              <a:t> often, in hunger and thirst, in </a:t>
            </a:r>
            <a:r>
              <a:rPr lang="en-US" sz="2800" i="1" dirty="0" err="1" smtClean="0">
                <a:latin typeface="Times New Roman" pitchFamily="18" charset="0"/>
                <a:cs typeface="Times New Roman" pitchFamily="18" charset="0"/>
              </a:rPr>
              <a:t>fastings</a:t>
            </a:r>
            <a:r>
              <a:rPr lang="en-US" sz="2800" i="1" dirty="0" smtClean="0">
                <a:latin typeface="Times New Roman" pitchFamily="18" charset="0"/>
                <a:cs typeface="Times New Roman" pitchFamily="18" charset="0"/>
              </a:rPr>
              <a:t> often, in cold and nakedness. </a:t>
            </a:r>
          </a:p>
          <a:p>
            <a:r>
              <a:rPr lang="en-US" sz="2800" i="1" dirty="0" smtClean="0">
                <a:latin typeface="Times New Roman" pitchFamily="18" charset="0"/>
                <a:cs typeface="Times New Roman" pitchFamily="18" charset="0"/>
              </a:rPr>
              <a:t>Beside those things that are without, that which cometh upon me daily, the care of all the churches.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Corinthians 11:19-30 cont.</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Who is weak, and I am not weak? who is offended, and I burn not? </a:t>
            </a:r>
          </a:p>
          <a:p>
            <a:r>
              <a:rPr lang="en-US" i="1" dirty="0" smtClean="0">
                <a:latin typeface="Times New Roman" pitchFamily="18" charset="0"/>
                <a:cs typeface="Times New Roman" pitchFamily="18" charset="0"/>
              </a:rPr>
              <a:t>If I must needs glory, I will glory of the things which concern mine infirmities.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rPr>
              <a:t>Retreat</a:t>
            </a:r>
            <a:endParaRPr lang="en-US" dirty="0"/>
          </a:p>
        </p:txBody>
      </p:sp>
      <p:sp>
        <p:nvSpPr>
          <p:cNvPr id="3" name="Content Placeholder 2"/>
          <p:cNvSpPr>
            <a:spLocks noGrp="1"/>
          </p:cNvSpPr>
          <p:nvPr>
            <p:ph idx="1"/>
          </p:nvPr>
        </p:nvSpPr>
        <p:spPr>
          <a:xfrm>
            <a:off x="1435608" y="2743200"/>
            <a:ext cx="7498080" cy="3505200"/>
          </a:xfrm>
        </p:spPr>
        <p:txBody>
          <a:bodyPr/>
          <a:lstStyle/>
          <a:p>
            <a:r>
              <a:rPr lang="en-US" i="1" dirty="0" smtClean="0">
                <a:latin typeface="Times New Roman" pitchFamily="18" charset="0"/>
              </a:rPr>
              <a:t>Do you need to come apart before you come apart?</a:t>
            </a:r>
          </a:p>
          <a:p>
            <a:endParaRPr lang="en-US" i="1" dirty="0" smtClean="0">
              <a:latin typeface="Times New Roman" pitchFamily="18" charset="0"/>
            </a:endParaRPr>
          </a:p>
          <a:p>
            <a:r>
              <a:rPr lang="en-US" i="1" dirty="0" smtClean="0">
                <a:latin typeface="Times New Roman" pitchFamily="18" charset="0"/>
              </a:rPr>
              <a:t>It is thy God that doth fight thy battles for thee.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i="1">
                <a:latin typeface="Times New Roman" pitchFamily="18" charset="0"/>
              </a:rPr>
              <a:t>Retreat </a:t>
            </a:r>
            <a:r>
              <a:rPr lang="en-US" sz="2800" i="1">
                <a:latin typeface="Times New Roman" pitchFamily="18" charset="0"/>
              </a:rPr>
              <a:t>– Mark 6.31-32</a:t>
            </a:r>
            <a:endParaRPr lang="en-US" i="1">
              <a:latin typeface="Times New Roman" pitchFamily="18" charset="0"/>
            </a:endParaRPr>
          </a:p>
        </p:txBody>
      </p:sp>
      <p:sp>
        <p:nvSpPr>
          <p:cNvPr id="6147" name="Rectangle 3"/>
          <p:cNvSpPr>
            <a:spLocks noGrp="1" noChangeArrowheads="1"/>
          </p:cNvSpPr>
          <p:nvPr>
            <p:ph type="body" idx="1"/>
          </p:nvPr>
        </p:nvSpPr>
        <p:spPr>
          <a:xfrm>
            <a:off x="457200" y="2209800"/>
            <a:ext cx="8229600" cy="3916363"/>
          </a:xfrm>
        </p:spPr>
        <p:txBody>
          <a:bodyPr/>
          <a:lstStyle/>
          <a:p>
            <a:r>
              <a:rPr lang="en-US" i="1">
                <a:latin typeface="Times New Roman" pitchFamily="18" charset="0"/>
              </a:rPr>
              <a:t>And he said unto them, Come ye yourselves apart into a desert place, and rest a while: for there were many coming and going, and they had no leisure so much as to eat. </a:t>
            </a:r>
          </a:p>
          <a:p>
            <a:r>
              <a:rPr lang="en-US" i="1">
                <a:latin typeface="Times New Roman" pitchFamily="18" charset="0"/>
              </a:rPr>
              <a:t>And they departed into a desert place by ship privately.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667000"/>
            <a:ext cx="8229600" cy="3459163"/>
          </a:xfrm>
        </p:spPr>
        <p:txBody>
          <a:bodyPr/>
          <a:lstStyle/>
          <a:p>
            <a:r>
              <a:rPr lang="en-US" dirty="0" smtClean="0">
                <a:latin typeface="Times New Roman" pitchFamily="18" charset="0"/>
                <a:cs typeface="Times New Roman" pitchFamily="18" charset="0"/>
              </a:rPr>
              <a:t>An old hymn gives to us a sweet sense of being with the Lord alone – </a:t>
            </a:r>
            <a:r>
              <a:rPr lang="en-US" i="1" dirty="0" smtClean="0">
                <a:latin typeface="Times New Roman" pitchFamily="18" charset="0"/>
                <a:cs typeface="Times New Roman" pitchFamily="18" charset="0"/>
              </a:rPr>
              <a:t>In the Garden</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In the Garden</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572000"/>
          </a:xfrm>
        </p:spPr>
        <p:txBody>
          <a:bodyPr/>
          <a:lstStyle/>
          <a:p>
            <a:pPr>
              <a:lnSpc>
                <a:spcPct val="90000"/>
              </a:lnSpc>
              <a:buNone/>
            </a:pPr>
            <a:r>
              <a:rPr lang="en-US" sz="2400" dirty="0" smtClean="0">
                <a:latin typeface="Times New Roman" pitchFamily="18" charset="0"/>
                <a:cs typeface="Times New Roman" pitchFamily="18" charset="0"/>
              </a:rPr>
              <a:t>I come to the garden alone,</a:t>
            </a:r>
          </a:p>
          <a:p>
            <a:pPr>
              <a:lnSpc>
                <a:spcPct val="90000"/>
              </a:lnSpc>
              <a:buNone/>
            </a:pPr>
            <a:r>
              <a:rPr lang="en-US" sz="2400" dirty="0" smtClean="0">
                <a:latin typeface="Times New Roman" pitchFamily="18" charset="0"/>
                <a:cs typeface="Times New Roman" pitchFamily="18" charset="0"/>
              </a:rPr>
              <a:t>While the dew is still on the roses,</a:t>
            </a:r>
          </a:p>
          <a:p>
            <a:pPr>
              <a:lnSpc>
                <a:spcPct val="90000"/>
              </a:lnSpc>
              <a:buNone/>
            </a:pPr>
            <a:r>
              <a:rPr lang="en-US" sz="2400" dirty="0" smtClean="0">
                <a:latin typeface="Times New Roman" pitchFamily="18" charset="0"/>
                <a:cs typeface="Times New Roman" pitchFamily="18" charset="0"/>
              </a:rPr>
              <a:t>And the voice I hear,</a:t>
            </a:r>
          </a:p>
          <a:p>
            <a:pPr>
              <a:lnSpc>
                <a:spcPct val="90000"/>
              </a:lnSpc>
              <a:buNone/>
            </a:pPr>
            <a:r>
              <a:rPr lang="en-US" sz="2400" dirty="0" smtClean="0">
                <a:latin typeface="Times New Roman" pitchFamily="18" charset="0"/>
                <a:cs typeface="Times New Roman" pitchFamily="18" charset="0"/>
              </a:rPr>
              <a:t>Falling on my ear,</a:t>
            </a:r>
          </a:p>
          <a:p>
            <a:pPr>
              <a:lnSpc>
                <a:spcPct val="90000"/>
              </a:lnSpc>
              <a:buNone/>
            </a:pPr>
            <a:r>
              <a:rPr lang="en-US" sz="2400" dirty="0" smtClean="0">
                <a:latin typeface="Times New Roman" pitchFamily="18" charset="0"/>
                <a:cs typeface="Times New Roman" pitchFamily="18" charset="0"/>
              </a:rPr>
              <a:t>The Son of God discloses.</a:t>
            </a:r>
          </a:p>
          <a:p>
            <a:pPr>
              <a:lnSpc>
                <a:spcPct val="90000"/>
              </a:lnSpc>
            </a:pPr>
            <a:r>
              <a:rPr lang="en-US" sz="2000" i="1" dirty="0" smtClean="0">
                <a:latin typeface="Times New Roman" pitchFamily="18" charset="0"/>
                <a:cs typeface="Times New Roman" pitchFamily="18" charset="0"/>
              </a:rPr>
              <a:t>Refrain</a:t>
            </a:r>
          </a:p>
          <a:p>
            <a:pPr lvl="1">
              <a:lnSpc>
                <a:spcPct val="90000"/>
              </a:lnSpc>
              <a:buNone/>
            </a:pPr>
            <a:r>
              <a:rPr lang="en-US" sz="2400" dirty="0" smtClean="0">
                <a:latin typeface="Times New Roman" pitchFamily="18" charset="0"/>
                <a:cs typeface="Times New Roman" pitchFamily="18" charset="0"/>
              </a:rPr>
              <a:t>And He walks with me,</a:t>
            </a:r>
          </a:p>
          <a:p>
            <a:pPr lvl="1">
              <a:lnSpc>
                <a:spcPct val="90000"/>
              </a:lnSpc>
              <a:buNone/>
            </a:pPr>
            <a:r>
              <a:rPr lang="en-US" sz="2400" dirty="0" smtClean="0">
                <a:latin typeface="Times New Roman" pitchFamily="18" charset="0"/>
                <a:cs typeface="Times New Roman" pitchFamily="18" charset="0"/>
              </a:rPr>
              <a:t>And He talks with me,</a:t>
            </a:r>
          </a:p>
          <a:p>
            <a:pPr lvl="1">
              <a:lnSpc>
                <a:spcPct val="90000"/>
              </a:lnSpc>
              <a:buNone/>
            </a:pPr>
            <a:r>
              <a:rPr lang="en-US" sz="2400" dirty="0" smtClean="0">
                <a:latin typeface="Times New Roman" pitchFamily="18" charset="0"/>
                <a:cs typeface="Times New Roman" pitchFamily="18" charset="0"/>
              </a:rPr>
              <a:t>And He tells me I am His own;</a:t>
            </a:r>
          </a:p>
          <a:p>
            <a:pPr lvl="1">
              <a:lnSpc>
                <a:spcPct val="90000"/>
              </a:lnSpc>
              <a:buNone/>
            </a:pPr>
            <a:r>
              <a:rPr lang="en-US" sz="2400" dirty="0" smtClean="0">
                <a:latin typeface="Times New Roman" pitchFamily="18" charset="0"/>
                <a:cs typeface="Times New Roman" pitchFamily="18" charset="0"/>
              </a:rPr>
              <a:t>And the joy we share as we tarry there,</a:t>
            </a:r>
          </a:p>
          <a:p>
            <a:pPr lvl="1">
              <a:lnSpc>
                <a:spcPct val="90000"/>
              </a:lnSpc>
              <a:buNone/>
            </a:pPr>
            <a:r>
              <a:rPr lang="en-US" sz="2400" dirty="0" smtClean="0">
                <a:latin typeface="Times New Roman" pitchFamily="18" charset="0"/>
                <a:cs typeface="Times New Roman" pitchFamily="18" charset="0"/>
              </a:rPr>
              <a:t>None other has ever known.</a:t>
            </a:r>
          </a:p>
          <a:p>
            <a:pPr lvl="1">
              <a:buNone/>
            </a:pPr>
            <a:r>
              <a:rPr lang="en-US" sz="1800" i="1" dirty="0" smtClean="0">
                <a:latin typeface="Times New Roman" pitchFamily="18" charset="0"/>
                <a:cs typeface="Times New Roman" pitchFamily="18" charset="0"/>
              </a:rPr>
              <a:t>                                                                                                           C. Austin Miles</a:t>
            </a:r>
            <a:endParaRPr lang="en-US" sz="1800" dirty="0" smtClean="0">
              <a:latin typeface="Times New Roman" pitchFamily="18" charset="0"/>
              <a:cs typeface="Times New Roman" pitchFamily="18" charset="0"/>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4062</Words>
  <Application>Microsoft Office PowerPoint</Application>
  <PresentationFormat>On-screen Show (4:3)</PresentationFormat>
  <Paragraphs>247</Paragraphs>
  <Slides>59</Slides>
  <Notes>0</Notes>
  <HiddenSlides>0</HiddenSlides>
  <MMClips>0</MMClips>
  <ScaleCrop>false</ScaleCrop>
  <HeadingPairs>
    <vt:vector size="4" baseType="variant">
      <vt:variant>
        <vt:lpstr>Theme</vt:lpstr>
      </vt:variant>
      <vt:variant>
        <vt:i4>2</vt:i4>
      </vt:variant>
      <vt:variant>
        <vt:lpstr>Slide Titles</vt:lpstr>
      </vt:variant>
      <vt:variant>
        <vt:i4>59</vt:i4>
      </vt:variant>
    </vt:vector>
  </HeadingPairs>
  <TitlesOfParts>
    <vt:vector size="61" baseType="lpstr">
      <vt:lpstr>Default Design</vt:lpstr>
      <vt:lpstr>Solstice</vt:lpstr>
      <vt:lpstr>The Good Shepherd Ministry Psalm 23    </vt:lpstr>
      <vt:lpstr>The Good Shepherd Ministry Psalm 23</vt:lpstr>
      <vt:lpstr>The Good Shepherd Ministry Psalm 23</vt:lpstr>
      <vt:lpstr>Retreats  </vt:lpstr>
      <vt:lpstr>Retreats</vt:lpstr>
      <vt:lpstr>Retreat</vt:lpstr>
      <vt:lpstr>Retreat – Mark 6.31-32</vt:lpstr>
      <vt:lpstr>PowerPoint Presentation</vt:lpstr>
      <vt:lpstr>In the Garden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Philippian 3:8-11</vt:lpstr>
      <vt:lpstr>Suffering</vt:lpstr>
      <vt:lpstr>PowerPoint Presentation</vt:lpstr>
      <vt:lpstr>I Corinthians 15:19</vt:lpstr>
      <vt:lpstr>The disciple of Jesus Christ will suffer</vt:lpstr>
      <vt:lpstr>Information Oversight</vt:lpstr>
      <vt:lpstr>Beware!</vt:lpstr>
      <vt:lpstr>Beware!</vt:lpstr>
      <vt:lpstr>Isaiah 30:18-21</vt:lpstr>
      <vt:lpstr>The Glory of the Lord Jesus Christ</vt:lpstr>
      <vt:lpstr>The Glory of the Lord Jesus Christ cont.</vt:lpstr>
      <vt:lpstr>Suffering – Will You Choose Jesus?</vt:lpstr>
      <vt:lpstr>Words from an old Hymn</vt:lpstr>
      <vt:lpstr>Philippians 3:1-11</vt:lpstr>
      <vt:lpstr>Philippians 3:1-11 cont.</vt:lpstr>
      <vt:lpstr>Philippians 3:1-11 cont.</vt:lpstr>
      <vt:lpstr>I Corinthians 15:26-34</vt:lpstr>
      <vt:lpstr>I Corinthians 15:26-34 cont.</vt:lpstr>
      <vt:lpstr>I Corinthians 15:26-34 cont.</vt:lpstr>
      <vt:lpstr>II Corinthians 1:1-5</vt:lpstr>
      <vt:lpstr>II Corinthians 1:1-5 cont.</vt:lpstr>
      <vt:lpstr>I Corinthians 4:10-13</vt:lpstr>
      <vt:lpstr>Acts 9:10-16</vt:lpstr>
      <vt:lpstr>Acts 9:10-16 cont.</vt:lpstr>
      <vt:lpstr>Acts 9:10-16 cont.</vt:lpstr>
      <vt:lpstr>Paul Chosen to Suffer for Jesus Christ</vt:lpstr>
      <vt:lpstr>Paul Embraced His Suffering</vt:lpstr>
      <vt:lpstr>Will You Embrace Your Suffering?</vt:lpstr>
      <vt:lpstr>Suffering</vt:lpstr>
      <vt:lpstr>John 15:20</vt:lpstr>
      <vt:lpstr>Matthew 24:7-13</vt:lpstr>
      <vt:lpstr>Matthew 24:7-13 cont.</vt:lpstr>
      <vt:lpstr>Luke 21:12-17</vt:lpstr>
      <vt:lpstr>Luke 21:12-17 cont.</vt:lpstr>
      <vt:lpstr>I Thessalonians 3:1-3</vt:lpstr>
      <vt:lpstr>II Timothy 3:10-12</vt:lpstr>
      <vt:lpstr>II Corinthians 12:7-11</vt:lpstr>
      <vt:lpstr>II Corinthians 12:7-11 cont.</vt:lpstr>
      <vt:lpstr>II Corinthians 11:19-30</vt:lpstr>
      <vt:lpstr>II Corinthians 11:19-30 cont.</vt:lpstr>
      <vt:lpstr>II Corinthians 11:19-30 cont.</vt:lpstr>
      <vt:lpstr>II Corinthians 11:19-30 cont.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80</cp:revision>
  <dcterms:created xsi:type="dcterms:W3CDTF">2007-10-10T09:43:01Z</dcterms:created>
  <dcterms:modified xsi:type="dcterms:W3CDTF">2021-03-05T17:07:16Z</dcterms:modified>
</cp:coreProperties>
</file>